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421" r:id="rId2"/>
    <p:sldId id="422" r:id="rId3"/>
    <p:sldId id="502" r:id="rId4"/>
    <p:sldId id="501" r:id="rId5"/>
    <p:sldId id="479" r:id="rId6"/>
    <p:sldId id="425" r:id="rId7"/>
    <p:sldId id="503" r:id="rId8"/>
    <p:sldId id="497" r:id="rId9"/>
    <p:sldId id="426" r:id="rId10"/>
    <p:sldId id="427" r:id="rId11"/>
    <p:sldId id="428" r:id="rId12"/>
    <p:sldId id="480" r:id="rId13"/>
    <p:sldId id="491" r:id="rId14"/>
    <p:sldId id="492" r:id="rId15"/>
    <p:sldId id="496" r:id="rId16"/>
    <p:sldId id="481" r:id="rId17"/>
    <p:sldId id="490" r:id="rId18"/>
    <p:sldId id="494" r:id="rId19"/>
    <p:sldId id="482" r:id="rId20"/>
    <p:sldId id="436" r:id="rId21"/>
    <p:sldId id="430" r:id="rId22"/>
    <p:sldId id="499" r:id="rId23"/>
    <p:sldId id="498" r:id="rId24"/>
    <p:sldId id="433" r:id="rId25"/>
    <p:sldId id="495" r:id="rId26"/>
    <p:sldId id="435" r:id="rId27"/>
    <p:sldId id="504" r:id="rId28"/>
    <p:sldId id="500" r:id="rId29"/>
    <p:sldId id="395" r:id="rId30"/>
    <p:sldId id="483" r:id="rId31"/>
    <p:sldId id="488" r:id="rId32"/>
    <p:sldId id="486" r:id="rId33"/>
    <p:sldId id="489" r:id="rId34"/>
    <p:sldId id="484" r:id="rId35"/>
  </p:sldIdLst>
  <p:sldSz cx="9144000" cy="6858000" type="screen4x3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CCFF66"/>
    <a:srgbClr val="0000FF"/>
    <a:srgbClr val="FF00FF"/>
    <a:srgbClr val="FFFF66"/>
    <a:srgbClr val="006699"/>
    <a:srgbClr val="CCFFCC"/>
    <a:srgbClr val="FFFF99"/>
    <a:srgbClr val="FBF8CD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2" autoAdjust="0"/>
    <p:restoredTop sz="95252" autoAdjust="0"/>
  </p:normalViewPr>
  <p:slideViewPr>
    <p:cSldViewPr>
      <p:cViewPr varScale="1">
        <p:scale>
          <a:sx n="86" d="100"/>
          <a:sy n="86" d="100"/>
        </p:scale>
        <p:origin x="157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4" d="100"/>
          <a:sy n="74" d="100"/>
        </p:scale>
        <p:origin x="-2130" y="-114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3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841" y="3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/>
          <a:lstStyle>
            <a:lvl1pPr algn="r">
              <a:defRPr sz="1200"/>
            </a:lvl1pPr>
          </a:lstStyle>
          <a:p>
            <a:fld id="{EF81A517-EADA-4F27-A67F-F044ACE4C5E4}" type="datetimeFigureOut">
              <a:rPr lang="ko-KR" altLang="en-US" smtClean="0"/>
              <a:pPr/>
              <a:t>2020-10-27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4" y="9440651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5841" y="9440651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 anchor="b"/>
          <a:lstStyle>
            <a:lvl1pPr algn="r">
              <a:defRPr sz="1200"/>
            </a:lvl1pPr>
          </a:lstStyle>
          <a:p>
            <a:fld id="{BFAF3D01-A0C7-4A85-BE34-E316F64166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6420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3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1" y="3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/>
          <a:lstStyle>
            <a:lvl1pPr algn="r">
              <a:defRPr sz="1200"/>
            </a:lvl1pPr>
          </a:lstStyle>
          <a:p>
            <a:fld id="{9490C96C-1790-449A-AF67-6C02CC8F1B6D}" type="datetimeFigureOut">
              <a:rPr lang="ko-KR" altLang="en-US" smtClean="0"/>
              <a:pPr/>
              <a:t>2020-10-27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887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1" tIns="45770" rIns="91541" bIns="4577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8"/>
            <a:ext cx="5445760" cy="4472702"/>
          </a:xfrm>
          <a:prstGeom prst="rect">
            <a:avLst/>
          </a:prstGeom>
        </p:spPr>
        <p:txBody>
          <a:bodyPr vert="horz" lIns="91541" tIns="45770" rIns="91541" bIns="4577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440651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1" y="9440651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 anchor="b"/>
          <a:lstStyle>
            <a:lvl1pPr algn="r">
              <a:defRPr sz="1200"/>
            </a:lvl1pPr>
          </a:lstStyle>
          <a:p>
            <a:fld id="{6615B0B7-8541-43FB-8EEA-75D470786F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11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AF60-3C08-4B04-B832-96778FEDBC90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034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5B0B7-8541-43FB-8EEA-75D470786F0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542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5B0B7-8541-43FB-8EEA-75D470786F01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3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90769-6512-419C-B9C0-05B04502A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98" y="0"/>
            <a:ext cx="5290115" cy="53392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39B833-EA35-49E1-83D2-A9DD44C66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989" y="574581"/>
            <a:ext cx="5290115" cy="397269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000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DC6AECC-8C9C-4931-B4DE-8D708F78781A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7261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1" cap="all"/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all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4651485C-7142-42AE-A8D8-BD4B8403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2440" y="6492875"/>
            <a:ext cx="581996" cy="365125"/>
          </a:xfrm>
          <a:prstGeom prst="rect">
            <a:avLst/>
          </a:prstGeom>
        </p:spPr>
        <p:txBody>
          <a:bodyPr/>
          <a:lstStyle>
            <a:lvl1pPr algn="ctr">
              <a:defRPr sz="1000" b="1" i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defRPr>
            </a:lvl1pPr>
          </a:lstStyle>
          <a:p>
            <a:pPr algn="r"/>
            <a:fld id="{A8EA3EFF-6FCA-43AB-8E80-ACAF71A0E02C}" type="slidenum">
              <a:rPr lang="ko-KR" altLang="en-US" smtClean="0"/>
              <a:pPr algn="r"/>
              <a:t>‹#›</a:t>
            </a:fld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C5F3AC5-522E-42DB-B337-F76538A686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1012510"/>
            <a:ext cx="7886700" cy="548036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8031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9BC96891-D1A9-42A5-924C-7CA4B66F4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98" y="0"/>
            <a:ext cx="5290115" cy="53392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D7C25970-E631-46C4-8D34-F0CB53537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989" y="574581"/>
            <a:ext cx="5290115" cy="397269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000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5B85C978-28B3-4F02-8AF3-6A84A169A7A8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7261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1" cap="all"/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all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2" name="슬라이드 번호 개체 틀 5">
            <a:extLst>
              <a:ext uri="{FF2B5EF4-FFF2-40B4-BE49-F238E27FC236}">
                <a16:creationId xmlns:a16="http://schemas.microsoft.com/office/drawing/2014/main" id="{47976A7C-CB4C-4272-96D0-0EC5A762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2440" y="6492875"/>
            <a:ext cx="581996" cy="365125"/>
          </a:xfrm>
          <a:prstGeom prst="rect">
            <a:avLst/>
          </a:prstGeom>
        </p:spPr>
        <p:txBody>
          <a:bodyPr/>
          <a:lstStyle>
            <a:lvl1pPr algn="ctr">
              <a:defRPr sz="1000" b="1" i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defRPr>
            </a:lvl1pPr>
          </a:lstStyle>
          <a:p>
            <a:pPr algn="r"/>
            <a:fld id="{A8EA3EFF-6FCA-43AB-8E80-ACAF71A0E02C}" type="slidenum">
              <a:rPr lang="ko-KR" altLang="en-US" smtClean="0"/>
              <a:pPr algn="r"/>
              <a:t>‹#›</a:t>
            </a:fld>
            <a:endParaRPr lang="ko-KR" altLang="en-US" dirty="0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F42FE745-5A84-4B52-8996-9FC5AAF4F4B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1012510"/>
            <a:ext cx="7886700" cy="548036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80728"/>
            <a:ext cx="4038600" cy="54726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80728"/>
            <a:ext cx="4038600" cy="54726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120F0EB-4A40-4980-B694-CD95F67E3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98" y="0"/>
            <a:ext cx="5290115" cy="53392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52F75CCF-8797-4FD3-A7F9-D72F6439A7A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17989" y="574581"/>
            <a:ext cx="5290115" cy="397269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000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117A6708-C06B-401B-891C-699987EAB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2440" y="6492875"/>
            <a:ext cx="581996" cy="365125"/>
          </a:xfrm>
          <a:prstGeom prst="rect">
            <a:avLst/>
          </a:prstGeom>
        </p:spPr>
        <p:txBody>
          <a:bodyPr/>
          <a:lstStyle>
            <a:lvl1pPr algn="ctr">
              <a:defRPr sz="1000" b="1" i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defRPr>
            </a:lvl1pPr>
          </a:lstStyle>
          <a:p>
            <a:pPr algn="r"/>
            <a:fld id="{A8EA3EFF-6FCA-43AB-8E80-ACAF71A0E02C}" type="slidenum">
              <a:rPr lang="ko-KR" altLang="en-US" smtClean="0"/>
              <a:pPr algn="r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457200" y="114028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스타일을 </a:t>
            </a:r>
            <a:r>
              <a:rPr lang="ko-KR" altLang="en-US" dirty="0" err="1"/>
              <a:t>편집합니다텍스트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784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15996" y="114028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42784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113A595-9484-4777-8814-C143DDED5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98" y="0"/>
            <a:ext cx="5290115" cy="53392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A4365671-E5D8-4D00-AB9F-F62739153A14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17989" y="574581"/>
            <a:ext cx="5290115" cy="397269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000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234A96CC-2E29-4A51-996F-03D311A6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2440" y="6492875"/>
            <a:ext cx="581996" cy="365125"/>
          </a:xfrm>
          <a:prstGeom prst="rect">
            <a:avLst/>
          </a:prstGeom>
        </p:spPr>
        <p:txBody>
          <a:bodyPr/>
          <a:lstStyle>
            <a:lvl1pPr algn="ctr">
              <a:defRPr sz="1000" b="1" i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defRPr>
            </a:lvl1pPr>
          </a:lstStyle>
          <a:p>
            <a:pPr algn="r"/>
            <a:fld id="{A8EA3EFF-6FCA-43AB-8E80-ACAF71A0E02C}" type="slidenum">
              <a:rPr lang="ko-KR" altLang="en-US" smtClean="0"/>
              <a:pPr algn="r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86049" y="1052736"/>
            <a:ext cx="5111750" cy="54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199" y="1052736"/>
            <a:ext cx="3008313" cy="5400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8B3ABD5-6E11-4E97-A07B-9ACCF5F04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98" y="0"/>
            <a:ext cx="5290115" cy="53392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1330471F-9D3E-49DC-95AD-052B26AE3CF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17989" y="574581"/>
            <a:ext cx="5290115" cy="397269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000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62DEBF0F-BAF6-4540-AD82-F805479C8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2440" y="6492875"/>
            <a:ext cx="581996" cy="365125"/>
          </a:xfrm>
          <a:prstGeom prst="rect">
            <a:avLst/>
          </a:prstGeom>
        </p:spPr>
        <p:txBody>
          <a:bodyPr/>
          <a:lstStyle>
            <a:lvl1pPr algn="ctr">
              <a:defRPr sz="1000" b="1" i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defRPr>
            </a:lvl1pPr>
          </a:lstStyle>
          <a:p>
            <a:pPr algn="r"/>
            <a:fld id="{A8EA3EFF-6FCA-43AB-8E80-ACAF71A0E02C}" type="slidenum">
              <a:rPr lang="ko-KR" altLang="en-US" smtClean="0"/>
              <a:pPr algn="r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23528" y="980728"/>
            <a:ext cx="8496944" cy="554461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C071D01-B8DC-4C5A-BF70-E1809DD92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98" y="0"/>
            <a:ext cx="5290115" cy="53392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DFDA4315-FD5E-49E0-A4BA-8F4BE5EFA2ED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17989" y="574581"/>
            <a:ext cx="5290115" cy="397269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000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E788725A-90AD-4370-A6AE-E6B4049F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2440" y="6492875"/>
            <a:ext cx="581996" cy="365125"/>
          </a:xfrm>
          <a:prstGeom prst="rect">
            <a:avLst/>
          </a:prstGeom>
        </p:spPr>
        <p:txBody>
          <a:bodyPr/>
          <a:lstStyle>
            <a:lvl1pPr algn="ctr">
              <a:defRPr sz="1000" b="1" i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defRPr>
            </a:lvl1pPr>
          </a:lstStyle>
          <a:p>
            <a:pPr algn="r"/>
            <a:fld id="{A8EA3EFF-6FCA-43AB-8E80-ACAF71A0E02C}" type="slidenum">
              <a:rPr lang="ko-KR" altLang="en-US" smtClean="0"/>
              <a:pPr algn="r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92696"/>
            <a:ext cx="8229600" cy="5800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721CB08-7E48-426E-806C-0734F2C2BCAA}"/>
              </a:ext>
            </a:extLst>
          </p:cNvPr>
          <p:cNvCxnSpPr/>
          <p:nvPr userDrawn="1"/>
        </p:nvCxnSpPr>
        <p:spPr>
          <a:xfrm>
            <a:off x="0" y="548680"/>
            <a:ext cx="9144000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>
            <a:extLst>
              <a:ext uri="{FF2B5EF4-FFF2-40B4-BE49-F238E27FC236}">
                <a16:creationId xmlns:a16="http://schemas.microsoft.com/office/drawing/2014/main" id="{519953DF-5B48-4B3F-A530-715805C556D3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7261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1" cap="all"/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all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740213C-1B3E-4552-BD1C-C99C76D73D3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304" y="170577"/>
            <a:ext cx="1683728" cy="2950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2" r:id="rId3"/>
    <p:sldLayoutId id="2147483653" r:id="rId4"/>
    <p:sldLayoutId id="2147483656" r:id="rId5"/>
    <p:sldLayoutId id="2147483657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V5Mv23REdQA?feature=oemb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rwqoF0RABug?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LfFRDA-ih5M?feature=oembed" TargetMode="External"/><Relationship Id="rId4" Type="http://schemas.openxmlformats.org/officeDocument/2006/relationships/hyperlink" Target="https://mn.kbs.co.kr/news/view.do?ncd=3121094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667034" y="3930851"/>
            <a:ext cx="6485192" cy="1491023"/>
            <a:chOff x="3108960" y="2875715"/>
            <a:chExt cx="7582946" cy="1491023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3108960" y="4366738"/>
              <a:ext cx="758294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17"/>
            <p:cNvSpPr txBox="1"/>
            <p:nvPr/>
          </p:nvSpPr>
          <p:spPr>
            <a:xfrm>
              <a:off x="3855394" y="2875715"/>
              <a:ext cx="66805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15000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bg1">
                        <a:lumMod val="50000"/>
                      </a:schemeClr>
                    </a:gs>
                    <a:gs pos="47000">
                      <a:schemeClr val="tx1">
                        <a:lumMod val="85000"/>
                        <a:lumOff val="15000"/>
                      </a:schemeClr>
                    </a:gs>
                    <a:gs pos="8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2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gradFill>
                    <a:gsLst>
                      <a:gs pos="15000">
                        <a:schemeClr val="tx1">
                          <a:lumMod val="75000"/>
                          <a:lumOff val="25000"/>
                        </a:schemeClr>
                      </a:gs>
                      <a:gs pos="47000">
                        <a:schemeClr val="bg1">
                          <a:lumMod val="50000"/>
                        </a:schemeClr>
                      </a:gs>
                      <a:gs pos="47000">
                        <a:schemeClr val="tx1">
                          <a:lumMod val="85000"/>
                          <a:lumOff val="15000"/>
                        </a:schemeClr>
                      </a:gs>
                      <a:gs pos="8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사고 예방을 위한 사각지대 </a:t>
              </a:r>
              <a:br>
                <a:rPr lang="en-US" altLang="ko-KR" sz="2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gradFill>
                    <a:gsLst>
                      <a:gs pos="15000">
                        <a:schemeClr val="tx1">
                          <a:lumMod val="75000"/>
                          <a:lumOff val="25000"/>
                        </a:schemeClr>
                      </a:gs>
                      <a:gs pos="47000">
                        <a:schemeClr val="bg1">
                          <a:lumMod val="50000"/>
                        </a:schemeClr>
                      </a:gs>
                      <a:gs pos="47000">
                        <a:schemeClr val="tx1">
                          <a:lumMod val="85000"/>
                          <a:lumOff val="15000"/>
                        </a:schemeClr>
                      </a:gs>
                      <a:gs pos="8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</a:br>
              <a:r>
                <a:rPr lang="ko-KR" altLang="en-US" sz="2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gradFill>
                    <a:gsLst>
                      <a:gs pos="15000">
                        <a:schemeClr val="tx1">
                          <a:lumMod val="75000"/>
                          <a:lumOff val="25000"/>
                        </a:schemeClr>
                      </a:gs>
                      <a:gs pos="47000">
                        <a:schemeClr val="bg1">
                          <a:lumMod val="50000"/>
                        </a:schemeClr>
                      </a:gs>
                      <a:gs pos="47000">
                        <a:schemeClr val="tx1">
                          <a:lumMod val="85000"/>
                          <a:lumOff val="15000"/>
                        </a:schemeClr>
                      </a:gs>
                      <a:gs pos="8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anose="020B0604020202020204" pitchFamily="34" charset="0"/>
                </a:rPr>
                <a:t>이동 물체 추적 및 경로 예측 기술 개발</a:t>
              </a:r>
            </a:p>
          </p:txBody>
        </p:sp>
      </p:grpSp>
      <p:sp>
        <p:nvSpPr>
          <p:cNvPr id="44" name="직사각형 43"/>
          <p:cNvSpPr/>
          <p:nvPr/>
        </p:nvSpPr>
        <p:spPr>
          <a:xfrm rot="1800000">
            <a:off x="1568612" y="2645257"/>
            <a:ext cx="1548822" cy="208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51358">
              <a:lnSpc>
                <a:spcPct val="110000"/>
              </a:lnSpc>
            </a:pPr>
            <a:r>
              <a:rPr lang="ko-KR" altLang="en-US" sz="684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무선전력분야의 </a:t>
            </a:r>
            <a:r>
              <a:rPr lang="en-US" altLang="ko-KR" sz="684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GLOBAL LEADER</a:t>
            </a:r>
          </a:p>
        </p:txBody>
      </p:sp>
      <p:sp>
        <p:nvSpPr>
          <p:cNvPr id="20" name="직사각형 19"/>
          <p:cNvSpPr/>
          <p:nvPr/>
        </p:nvSpPr>
        <p:spPr>
          <a:xfrm rot="5400000">
            <a:off x="4551988" y="2069552"/>
            <a:ext cx="40025" cy="9144160"/>
          </a:xfrm>
          <a:prstGeom prst="rect">
            <a:avLst/>
          </a:prstGeom>
          <a:solidFill>
            <a:srgbClr val="005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9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2B7E6635-084C-4867-A422-D0D38885F586}"/>
              </a:ext>
            </a:extLst>
          </p:cNvPr>
          <p:cNvSpPr txBox="1"/>
          <p:nvPr/>
        </p:nvSpPr>
        <p:spPr>
          <a:xfrm>
            <a:off x="5728913" y="5527903"/>
            <a:ext cx="341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15000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bg1">
                        <a:lumMod val="50000"/>
                      </a:schemeClr>
                    </a:gs>
                    <a:gs pos="47000">
                      <a:schemeClr val="tx1">
                        <a:lumMod val="85000"/>
                        <a:lumOff val="15000"/>
                      </a:schemeClr>
                    </a:gs>
                    <a:gs pos="8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김건주</a:t>
            </a: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15000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bg1">
                        <a:lumMod val="50000"/>
                      </a:schemeClr>
                    </a:gs>
                    <a:gs pos="47000">
                      <a:schemeClr val="tx1">
                        <a:lumMod val="85000"/>
                        <a:lumOff val="15000"/>
                      </a:schemeClr>
                    </a:gs>
                    <a:gs pos="8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15000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bg1">
                        <a:lumMod val="50000"/>
                      </a:schemeClr>
                    </a:gs>
                    <a:gs pos="47000">
                      <a:schemeClr val="tx1">
                        <a:lumMod val="85000"/>
                        <a:lumOff val="15000"/>
                      </a:schemeClr>
                    </a:gs>
                    <a:gs pos="8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백장현</a:t>
            </a:r>
            <a:r>
              <a:rPr lang="en-US" altLang="ko-KR" b="1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15000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bg1">
                        <a:lumMod val="50000"/>
                      </a:schemeClr>
                    </a:gs>
                    <a:gs pos="47000">
                      <a:schemeClr val="tx1">
                        <a:lumMod val="85000"/>
                        <a:lumOff val="15000"/>
                      </a:schemeClr>
                    </a:gs>
                    <a:gs pos="8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, </a:t>
            </a:r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15000">
                      <a:schemeClr val="tx1">
                        <a:lumMod val="75000"/>
                        <a:lumOff val="25000"/>
                      </a:schemeClr>
                    </a:gs>
                    <a:gs pos="47000">
                      <a:schemeClr val="bg1">
                        <a:lumMod val="50000"/>
                      </a:schemeClr>
                    </a:gs>
                    <a:gs pos="47000">
                      <a:schemeClr val="tx1">
                        <a:lumMod val="85000"/>
                        <a:lumOff val="15000"/>
                      </a:schemeClr>
                    </a:gs>
                    <a:gs pos="8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허준영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E70BC2-66CE-4F29-9A69-775D193CB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44" y="1145089"/>
            <a:ext cx="5094312" cy="28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5490"/>
      </p:ext>
    </p:extLst>
  </p:cSld>
  <p:clrMapOvr>
    <a:masterClrMapping/>
  </p:clrMapOvr>
  <p:transition spd="slow">
    <p:strips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내용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 H/W </a:t>
            </a:r>
            <a:r>
              <a:rPr lang="ko-KR" altLang="en-US" dirty="0"/>
              <a:t>구성도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9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CA29A18-EBCD-4C29-8EE6-7CB65C88F9E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29" y="941472"/>
            <a:ext cx="8844542" cy="497505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9DAED7-9F4C-4F85-87A5-A65F2500F7B9}"/>
              </a:ext>
            </a:extLst>
          </p:cNvPr>
          <p:cNvSpPr txBox="1"/>
          <p:nvPr/>
        </p:nvSpPr>
        <p:spPr>
          <a:xfrm>
            <a:off x="3786368" y="5517232"/>
            <a:ext cx="1571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3-3 H/W </a:t>
            </a:r>
            <a:r>
              <a:rPr lang="ko-KR" altLang="en-US" sz="1200" dirty="0"/>
              <a:t>구조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595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C79E7A2-D55C-48FB-A23D-C4BD7DB44B1E}"/>
              </a:ext>
            </a:extLst>
          </p:cNvPr>
          <p:cNvPicPr>
            <a:picLocks noGrp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26" y="1012510"/>
            <a:ext cx="5763748" cy="5270909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내용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3. S/W </a:t>
            </a:r>
            <a:r>
              <a:rPr lang="ko-KR" altLang="en-US" dirty="0"/>
              <a:t>구성도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10</a:t>
            </a:fld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B3C5330-0C89-42C5-A511-C00C46B6DCCC}"/>
              </a:ext>
            </a:extLst>
          </p:cNvPr>
          <p:cNvSpPr/>
          <p:nvPr/>
        </p:nvSpPr>
        <p:spPr>
          <a:xfrm>
            <a:off x="3059832" y="1484784"/>
            <a:ext cx="4176464" cy="1440160"/>
          </a:xfrm>
          <a:prstGeom prst="roundRect">
            <a:avLst/>
          </a:prstGeom>
          <a:noFill/>
          <a:ln>
            <a:solidFill>
              <a:srgbClr val="FF00FF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22FA9-086C-4595-A51A-B792EAFF1256}"/>
              </a:ext>
            </a:extLst>
          </p:cNvPr>
          <p:cNvSpPr txBox="1"/>
          <p:nvPr/>
        </p:nvSpPr>
        <p:spPr>
          <a:xfrm>
            <a:off x="6236626" y="1453952"/>
            <a:ext cx="9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FF"/>
                </a:solidFill>
              </a:rPr>
              <a:t>Person</a:t>
            </a:r>
            <a:endParaRPr lang="ko-KR" altLang="en-US" b="1" dirty="0">
              <a:solidFill>
                <a:srgbClr val="FF00FF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012B6C1-771E-4D20-AEE2-3F20E9EEAB7D}"/>
              </a:ext>
            </a:extLst>
          </p:cNvPr>
          <p:cNvSpPr/>
          <p:nvPr/>
        </p:nvSpPr>
        <p:spPr>
          <a:xfrm>
            <a:off x="4139952" y="2965604"/>
            <a:ext cx="3384376" cy="1914191"/>
          </a:xfrm>
          <a:prstGeom prst="roundRect">
            <a:avLst/>
          </a:prstGeom>
          <a:noFill/>
          <a:ln>
            <a:solidFill>
              <a:srgbClr val="33CC33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98B6BE-97FB-483D-B248-E0BCDB86AB9E}"/>
              </a:ext>
            </a:extLst>
          </p:cNvPr>
          <p:cNvSpPr txBox="1"/>
          <p:nvPr/>
        </p:nvSpPr>
        <p:spPr>
          <a:xfrm>
            <a:off x="6876256" y="2965604"/>
            <a:ext cx="93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Car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3857B50-40F0-4284-9CA8-2D9B3A6CF18B}"/>
              </a:ext>
            </a:extLst>
          </p:cNvPr>
          <p:cNvSpPr/>
          <p:nvPr/>
        </p:nvSpPr>
        <p:spPr>
          <a:xfrm>
            <a:off x="1731484" y="5065232"/>
            <a:ext cx="4280675" cy="1112394"/>
          </a:xfrm>
          <a:prstGeom prst="round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344E21-E172-445C-A1EB-F30751EAEBE6}"/>
              </a:ext>
            </a:extLst>
          </p:cNvPr>
          <p:cNvSpPr txBox="1"/>
          <p:nvPr/>
        </p:nvSpPr>
        <p:spPr>
          <a:xfrm>
            <a:off x="4895069" y="5845490"/>
            <a:ext cx="105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0000FF"/>
                </a:solidFill>
              </a:rPr>
              <a:t>UserCar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A85DFAA-7177-4102-833B-165D8DE5907C}"/>
              </a:ext>
            </a:extLst>
          </p:cNvPr>
          <p:cNvSpPr/>
          <p:nvPr/>
        </p:nvSpPr>
        <p:spPr>
          <a:xfrm>
            <a:off x="4148457" y="1035338"/>
            <a:ext cx="823900" cy="402286"/>
          </a:xfrm>
          <a:prstGeom prst="roundRect">
            <a:avLst/>
          </a:prstGeom>
          <a:noFill/>
          <a:ln>
            <a:solidFill>
              <a:srgbClr val="33CC33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0BFFC73-F8F7-40B4-96BA-C56C20DBA7A9}"/>
              </a:ext>
            </a:extLst>
          </p:cNvPr>
          <p:cNvSpPr/>
          <p:nvPr/>
        </p:nvSpPr>
        <p:spPr>
          <a:xfrm>
            <a:off x="2818655" y="1035338"/>
            <a:ext cx="823900" cy="402286"/>
          </a:xfrm>
          <a:prstGeom prst="roundRect">
            <a:avLst/>
          </a:prstGeom>
          <a:noFill/>
          <a:ln>
            <a:solidFill>
              <a:srgbClr val="FF00FF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E1BA9-E33B-4FE9-B50B-C906A4A4E12F}"/>
              </a:ext>
            </a:extLst>
          </p:cNvPr>
          <p:cNvSpPr txBox="1"/>
          <p:nvPr/>
        </p:nvSpPr>
        <p:spPr>
          <a:xfrm>
            <a:off x="3820031" y="6224563"/>
            <a:ext cx="1503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3-4 </a:t>
            </a:r>
            <a:r>
              <a:rPr lang="ko-KR" altLang="en-US" sz="1200" dirty="0"/>
              <a:t>프로세스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0652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 animBg="1"/>
      <p:bldP spid="15" grpId="0"/>
      <p:bldP spid="17" grpId="0" animBg="1"/>
      <p:bldP spid="19" grpId="0"/>
      <p:bldP spid="21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00E4AB1-B597-47FD-988F-11B13DFCE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4413" y="831435"/>
            <a:ext cx="6675173" cy="56614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내용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3. S/W </a:t>
            </a:r>
            <a:r>
              <a:rPr lang="ko-KR" altLang="en-US" dirty="0"/>
              <a:t>구성도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11</a:t>
            </a:fld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497C590-AE9E-46AA-84F3-EF31D5957A66}"/>
              </a:ext>
            </a:extLst>
          </p:cNvPr>
          <p:cNvSpPr/>
          <p:nvPr/>
        </p:nvSpPr>
        <p:spPr>
          <a:xfrm>
            <a:off x="3181199" y="1717939"/>
            <a:ext cx="763222" cy="1930686"/>
          </a:xfrm>
          <a:prstGeom prst="roundRect">
            <a:avLst/>
          </a:prstGeom>
          <a:noFill/>
          <a:ln>
            <a:solidFill>
              <a:srgbClr val="33CC33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83482B0-A37D-471E-8605-F861BE3015D0}"/>
              </a:ext>
            </a:extLst>
          </p:cNvPr>
          <p:cNvSpPr/>
          <p:nvPr/>
        </p:nvSpPr>
        <p:spPr>
          <a:xfrm>
            <a:off x="2046260" y="1717939"/>
            <a:ext cx="761544" cy="1930686"/>
          </a:xfrm>
          <a:prstGeom prst="roundRect">
            <a:avLst/>
          </a:prstGeom>
          <a:noFill/>
          <a:ln>
            <a:solidFill>
              <a:srgbClr val="FF00FF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38346D2-9B21-44FD-9119-245E454F17D0}"/>
              </a:ext>
            </a:extLst>
          </p:cNvPr>
          <p:cNvSpPr/>
          <p:nvPr/>
        </p:nvSpPr>
        <p:spPr>
          <a:xfrm>
            <a:off x="4752019" y="831436"/>
            <a:ext cx="3538017" cy="5661440"/>
          </a:xfrm>
          <a:prstGeom prst="round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51C05A-327A-4F3D-8B59-A5F656A9FFFB}"/>
              </a:ext>
            </a:extLst>
          </p:cNvPr>
          <p:cNvSpPr txBox="1"/>
          <p:nvPr/>
        </p:nvSpPr>
        <p:spPr>
          <a:xfrm>
            <a:off x="2067915" y="1459183"/>
            <a:ext cx="76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FF"/>
                </a:solidFill>
              </a:rPr>
              <a:t>Person</a:t>
            </a:r>
            <a:endParaRPr lang="ko-KR" altLang="en-US" sz="1400" b="1" dirty="0">
              <a:solidFill>
                <a:srgbClr val="FF00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8B7DA1-4BDB-4218-B05C-2784C027BDB9}"/>
              </a:ext>
            </a:extLst>
          </p:cNvPr>
          <p:cNvSpPr txBox="1"/>
          <p:nvPr/>
        </p:nvSpPr>
        <p:spPr>
          <a:xfrm>
            <a:off x="3520810" y="1456932"/>
            <a:ext cx="930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50"/>
                </a:solidFill>
              </a:rPr>
              <a:t>Car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631825-B7DE-4C1B-8E57-094C2E9BCE81}"/>
              </a:ext>
            </a:extLst>
          </p:cNvPr>
          <p:cNvSpPr txBox="1"/>
          <p:nvPr/>
        </p:nvSpPr>
        <p:spPr>
          <a:xfrm>
            <a:off x="7142058" y="865240"/>
            <a:ext cx="930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0000FF"/>
                </a:solidFill>
              </a:rPr>
              <a:t>UserCar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9184B43-1E3F-4261-AC27-A21D96922533}"/>
              </a:ext>
            </a:extLst>
          </p:cNvPr>
          <p:cNvSpPr/>
          <p:nvPr/>
        </p:nvSpPr>
        <p:spPr>
          <a:xfrm>
            <a:off x="2649262" y="3860778"/>
            <a:ext cx="761544" cy="54748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5CEF9E9-7CA4-47AD-9AF9-DBDFA2843423}"/>
              </a:ext>
            </a:extLst>
          </p:cNvPr>
          <p:cNvSpPr/>
          <p:nvPr/>
        </p:nvSpPr>
        <p:spPr>
          <a:xfrm>
            <a:off x="5759483" y="1629223"/>
            <a:ext cx="761544" cy="54748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40D9AB-799C-47E8-BEE1-BA8D8D7E42FE}"/>
              </a:ext>
            </a:extLst>
          </p:cNvPr>
          <p:cNvSpPr txBox="1"/>
          <p:nvPr/>
        </p:nvSpPr>
        <p:spPr>
          <a:xfrm>
            <a:off x="3847281" y="6398438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3-5 </a:t>
            </a:r>
            <a:r>
              <a:rPr lang="ko-KR" altLang="en-US" sz="1200" dirty="0"/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280307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7" grpId="0" animBg="1"/>
      <p:bldP spid="19" grpId="0"/>
      <p:bldP spid="21" grpId="0"/>
      <p:bldP spid="23" grpId="0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47D9D1-F8E1-4F23-8A25-87E157997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6942" y="692696"/>
            <a:ext cx="5290115" cy="59998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내용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3. S/W </a:t>
            </a:r>
            <a:r>
              <a:rPr lang="ko-KR" altLang="en-US" dirty="0"/>
              <a:t>알고리즘</a:t>
            </a:r>
            <a:r>
              <a:rPr lang="en-US" altLang="ko-KR" dirty="0"/>
              <a:t>_Xavier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12</a:t>
            </a:fld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DCCF779-1DCD-4008-B555-27FFF7C6B514}"/>
              </a:ext>
            </a:extLst>
          </p:cNvPr>
          <p:cNvSpPr/>
          <p:nvPr/>
        </p:nvSpPr>
        <p:spPr>
          <a:xfrm>
            <a:off x="5239605" y="2276872"/>
            <a:ext cx="1394756" cy="3128271"/>
          </a:xfrm>
          <a:prstGeom prst="roundRect">
            <a:avLst/>
          </a:prstGeom>
          <a:noFill/>
          <a:ln>
            <a:solidFill>
              <a:srgbClr val="33CC33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2025C3A-D0EC-40F5-9C1C-D4DE57495CB8}"/>
              </a:ext>
            </a:extLst>
          </p:cNvPr>
          <p:cNvSpPr/>
          <p:nvPr/>
        </p:nvSpPr>
        <p:spPr>
          <a:xfrm>
            <a:off x="3321260" y="2276873"/>
            <a:ext cx="1394756" cy="3128272"/>
          </a:xfrm>
          <a:prstGeom prst="roundRect">
            <a:avLst/>
          </a:prstGeom>
          <a:noFill/>
          <a:ln>
            <a:solidFill>
              <a:srgbClr val="FF00FF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9632A9-E579-475C-BE2D-CA5A002D234B}"/>
              </a:ext>
            </a:extLst>
          </p:cNvPr>
          <p:cNvSpPr txBox="1"/>
          <p:nvPr/>
        </p:nvSpPr>
        <p:spPr>
          <a:xfrm>
            <a:off x="4018638" y="1988840"/>
            <a:ext cx="76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FF"/>
                </a:solidFill>
              </a:rPr>
              <a:t>Person</a:t>
            </a:r>
            <a:endParaRPr lang="ko-KR" altLang="en-US" sz="1400" b="1" dirty="0">
              <a:solidFill>
                <a:srgbClr val="FF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20BA5-E6B4-44C0-B169-2BDF7A4B46DA}"/>
              </a:ext>
            </a:extLst>
          </p:cNvPr>
          <p:cNvSpPr txBox="1"/>
          <p:nvPr/>
        </p:nvSpPr>
        <p:spPr>
          <a:xfrm>
            <a:off x="6113216" y="1974504"/>
            <a:ext cx="930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50"/>
                </a:solidFill>
              </a:rPr>
              <a:t>Car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4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내용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3. S/W </a:t>
            </a:r>
            <a:r>
              <a:rPr lang="ko-KR" altLang="en-US" dirty="0"/>
              <a:t>알고리즘</a:t>
            </a:r>
            <a:r>
              <a:rPr lang="en-US" altLang="ko-KR" dirty="0"/>
              <a:t>_</a:t>
            </a:r>
            <a:r>
              <a:rPr lang="en-US" altLang="ko-KR" dirty="0" err="1"/>
              <a:t>Jetbot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47D9D1-F8E1-4F23-8A25-87E157997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6721" y="833062"/>
            <a:ext cx="3168352" cy="576064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A9E687E-DE42-42C9-83A5-1ACCA00C0616}"/>
              </a:ext>
            </a:extLst>
          </p:cNvPr>
          <p:cNvSpPr/>
          <p:nvPr/>
        </p:nvSpPr>
        <p:spPr>
          <a:xfrm>
            <a:off x="2789487" y="761164"/>
            <a:ext cx="3562820" cy="5880009"/>
          </a:xfrm>
          <a:prstGeom prst="round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1BE0AD-8B3A-4269-AC9B-745FD84651A3}"/>
              </a:ext>
            </a:extLst>
          </p:cNvPr>
          <p:cNvSpPr txBox="1"/>
          <p:nvPr/>
        </p:nvSpPr>
        <p:spPr>
          <a:xfrm>
            <a:off x="2993472" y="858621"/>
            <a:ext cx="930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0000FF"/>
                </a:solidFill>
              </a:rPr>
              <a:t>UserCar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77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3BB16D3-B8C9-466A-946C-7905FC66C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745" y="2044133"/>
            <a:ext cx="5688631" cy="3822106"/>
          </a:xfrm>
          <a:prstGeom prst="rect">
            <a:avLst/>
          </a:prstGeom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5454B0-75CC-49EF-8127-8CB4E7E0ADA6}"/>
              </a:ext>
            </a:extLst>
          </p:cNvPr>
          <p:cNvSpPr txBox="1"/>
          <p:nvPr/>
        </p:nvSpPr>
        <p:spPr>
          <a:xfrm>
            <a:off x="1331640" y="5420995"/>
            <a:ext cx="12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FF00FF"/>
                </a:solidFill>
              </a:rPr>
              <a:t>CCTV_Person</a:t>
            </a:r>
            <a:endParaRPr lang="ko-KR" altLang="en-US" sz="1400" b="1" dirty="0">
              <a:solidFill>
                <a:srgbClr val="FF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0791FB-B9AB-4964-B353-EDD3B5E8A909}"/>
              </a:ext>
            </a:extLst>
          </p:cNvPr>
          <p:cNvSpPr txBox="1"/>
          <p:nvPr/>
        </p:nvSpPr>
        <p:spPr>
          <a:xfrm>
            <a:off x="940223" y="4097436"/>
            <a:ext cx="1481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00B050"/>
                </a:solidFill>
              </a:rPr>
              <a:t>CCTV_Car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6C4F8E-DB8F-49CB-84A0-0DBEE7DE4823}"/>
              </a:ext>
            </a:extLst>
          </p:cNvPr>
          <p:cNvSpPr txBox="1"/>
          <p:nvPr/>
        </p:nvSpPr>
        <p:spPr>
          <a:xfrm>
            <a:off x="2122133" y="4674060"/>
            <a:ext cx="1481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</a:rPr>
              <a:t>Crash Area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1. Testbed </a:t>
            </a:r>
            <a:r>
              <a:rPr lang="ko-KR" altLang="en-US" dirty="0"/>
              <a:t>구축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14</a:t>
            </a:fld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A26A84F-3846-407E-A4B1-FC26E156FF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268760"/>
            <a:ext cx="4443986" cy="24997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146A0C-AF76-446F-A35E-B7CE82542331}"/>
              </a:ext>
            </a:extLst>
          </p:cNvPr>
          <p:cNvSpPr txBox="1"/>
          <p:nvPr/>
        </p:nvSpPr>
        <p:spPr>
          <a:xfrm>
            <a:off x="2840628" y="5879869"/>
            <a:ext cx="1938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4-1 Testbed </a:t>
            </a:r>
            <a:r>
              <a:rPr lang="ko-KR" altLang="en-US" sz="1200" dirty="0"/>
              <a:t>구성도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620E22-D7FE-44FF-80BC-4EA4D94390B9}"/>
              </a:ext>
            </a:extLst>
          </p:cNvPr>
          <p:cNvSpPr txBox="1"/>
          <p:nvPr/>
        </p:nvSpPr>
        <p:spPr>
          <a:xfrm>
            <a:off x="5171553" y="3790883"/>
            <a:ext cx="2092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4-2 Testbed </a:t>
            </a:r>
            <a:r>
              <a:rPr lang="ko-KR" altLang="en-US" sz="1200" dirty="0"/>
              <a:t>실제 구현</a:t>
            </a:r>
          </a:p>
        </p:txBody>
      </p:sp>
    </p:spTree>
    <p:extLst>
      <p:ext uri="{BB962C8B-B14F-4D97-AF65-F5344CB8AC3E}">
        <p14:creationId xmlns:p14="http://schemas.microsoft.com/office/powerpoint/2010/main" val="367688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좌표계 변환</a:t>
            </a:r>
            <a:r>
              <a:rPr lang="en-US" altLang="ko-KR" dirty="0"/>
              <a:t> (Pixel to Meter)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15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234BEB-789F-4845-985E-A1003F1F348E}"/>
                  </a:ext>
                </a:extLst>
              </p:cNvPr>
              <p:cNvSpPr txBox="1"/>
              <p:nvPr/>
            </p:nvSpPr>
            <p:spPr>
              <a:xfrm>
                <a:off x="5463713" y="1484361"/>
                <a:ext cx="3314036" cy="1841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 0 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 0 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0 0 0 0</m:t>
                            </m:r>
                          </m: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0 0 0 1</m:t>
                            </m:r>
                          </m:e>
                        </m:eqArr>
                      </m:e>
                    </m:d>
                    <m:d>
                      <m:d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2400" dirty="0"/>
              </a:p>
              <a:p>
                <a:r>
                  <a:rPr lang="en-US" altLang="ko-KR" sz="2400" dirty="0"/>
                  <a:t>     A        P         R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234BEB-789F-4845-985E-A1003F1F3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713" y="1484361"/>
                <a:ext cx="3314036" cy="1841273"/>
              </a:xfrm>
              <a:prstGeom prst="rect">
                <a:avLst/>
              </a:prstGeom>
              <a:blipFill>
                <a:blip r:embed="rId3"/>
                <a:stretch>
                  <a:fillRect b="-62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AD89C1-522B-4844-9D58-6CABB6A4F94E}"/>
                  </a:ext>
                </a:extLst>
              </p:cNvPr>
              <p:cNvSpPr txBox="1"/>
              <p:nvPr/>
            </p:nvSpPr>
            <p:spPr>
              <a:xfrm>
                <a:off x="611560" y="4221088"/>
                <a:ext cx="8178842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픽셀좌표 </a:t>
                </a:r>
                <a:r>
                  <a:rPr lang="en-US" altLang="ko-KR" dirty="0">
                    <a:latin typeface="+mn-ea"/>
                  </a:rPr>
                  <a:t>P</a:t>
                </a:r>
                <a:r>
                  <a:rPr lang="ko-KR" altLang="en-US" dirty="0">
                    <a:latin typeface="+mn-ea"/>
                  </a:rPr>
                  <a:t>와 대응하는 실제좌표 </a:t>
                </a:r>
                <a:r>
                  <a:rPr lang="en-US" altLang="ko-KR" dirty="0">
                    <a:latin typeface="+mn-ea"/>
                  </a:rPr>
                  <a:t>R</a:t>
                </a:r>
                <a:r>
                  <a:rPr lang="ko-KR" altLang="en-US" dirty="0">
                    <a:latin typeface="+mn-ea"/>
                  </a:rPr>
                  <a:t>의 순서쌍을 세 개 이상 구하면</a:t>
                </a:r>
                <a:r>
                  <a:rPr lang="en-US" altLang="ko-KR" dirty="0">
                    <a:latin typeface="+mn-ea"/>
                  </a:rPr>
                  <a:t> </a:t>
                </a:r>
              </a:p>
              <a:p>
                <a:r>
                  <a:rPr lang="en-US" altLang="ko-KR" dirty="0">
                    <a:latin typeface="+mn-ea"/>
                  </a:rPr>
                  <a:t>    Z=0</a:t>
                </a:r>
                <a:r>
                  <a:rPr lang="ko-KR" altLang="en-US" dirty="0">
                    <a:latin typeface="+mn-ea"/>
                  </a:rPr>
                  <a:t>인 픽셀좌표 </a:t>
                </a:r>
                <a:r>
                  <a:rPr lang="en-US" altLang="ko-KR" dirty="0">
                    <a:latin typeface="+mn-ea"/>
                  </a:rPr>
                  <a:t>P</a:t>
                </a:r>
                <a:r>
                  <a:rPr lang="ko-KR" altLang="en-US" dirty="0">
                    <a:latin typeface="+mn-ea"/>
                  </a:rPr>
                  <a:t>를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b="1" dirty="0">
                    <a:latin typeface="+mn-ea"/>
                  </a:rPr>
                  <a:t>실제좌표 </a:t>
                </a:r>
                <a:r>
                  <a:rPr lang="en-US" altLang="ko-KR" b="1" dirty="0">
                    <a:latin typeface="+mn-ea"/>
                  </a:rPr>
                  <a:t>R</a:t>
                </a:r>
                <a:r>
                  <a:rPr lang="ko-KR" altLang="en-US" b="1" dirty="0">
                    <a:latin typeface="+mn-ea"/>
                  </a:rPr>
                  <a:t>로 변환시키는 변환행렬 </a:t>
                </a:r>
                <a:r>
                  <a:rPr lang="en-US" altLang="ko-KR" b="1" dirty="0">
                    <a:latin typeface="+mn-ea"/>
                  </a:rPr>
                  <a:t>A</a:t>
                </a:r>
                <a:r>
                  <a:rPr lang="ko-KR" altLang="en-US" dirty="0">
                    <a:latin typeface="+mn-ea"/>
                  </a:rPr>
                  <a:t>를 구할 수 있음</a:t>
                </a:r>
                <a:endParaRPr lang="en-US" altLang="ko-KR" dirty="0">
                  <a:latin typeface="+mn-ea"/>
                </a:endParaRPr>
              </a:p>
              <a:p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latin typeface="+mn-ea"/>
                  </a:rPr>
                  <a:t>실제 좌표 </a:t>
                </a:r>
                <a:r>
                  <a:rPr lang="en-US" altLang="ko-KR" dirty="0">
                    <a:latin typeface="+mn-ea"/>
                  </a:rPr>
                  <a:t>R</a:t>
                </a:r>
                <a:r>
                  <a:rPr lang="ko-KR" altLang="en-US" dirty="0">
                    <a:latin typeface="+mn-ea"/>
                  </a:rPr>
                  <a:t>의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+mn-ea"/>
                  </a:rPr>
                  <a:t>영점은 카메라의 수직 아래방향 바닥 지점</a:t>
                </a:r>
                <a:r>
                  <a:rPr lang="ko-KR" altLang="en-US" dirty="0">
                    <a:latin typeface="+mn-ea"/>
                  </a:rPr>
                  <a:t>으로 기준</a:t>
                </a: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 err="1">
                    <a:latin typeface="+mn-ea"/>
                  </a:rPr>
                  <a:t>Numpy</a:t>
                </a:r>
                <a:r>
                  <a:rPr lang="ko-KR" altLang="en-US" dirty="0">
                    <a:latin typeface="+mn-ea"/>
                  </a:rPr>
                  <a:t> </a:t>
                </a:r>
                <a:r>
                  <a:rPr lang="en-US" altLang="ko-KR" dirty="0">
                    <a:latin typeface="+mn-ea"/>
                  </a:rPr>
                  <a:t>lib</a:t>
                </a:r>
                <a:r>
                  <a:rPr lang="ko-KR" altLang="en-US" dirty="0">
                    <a:latin typeface="+mn-ea"/>
                  </a:rPr>
                  <a:t>의 </a:t>
                </a:r>
                <a:r>
                  <a:rPr lang="en-US" altLang="ko-KR" dirty="0" err="1">
                    <a:latin typeface="+mn-ea"/>
                  </a:rPr>
                  <a:t>linalg.inv</a:t>
                </a:r>
                <a:r>
                  <a:rPr lang="ko-KR" altLang="en-US" dirty="0">
                    <a:latin typeface="+mn-ea"/>
                  </a:rPr>
                  <a:t>함수를 이용하여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ko-KR" altLang="en-US" dirty="0">
                    <a:latin typeface="+mn-ea"/>
                  </a:rPr>
                  <a:t>을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>
                    <a:latin typeface="+mn-ea"/>
                  </a:rPr>
                  <a:t>구하면 각 카메라마다</a:t>
                </a:r>
                <a:endParaRPr lang="en-US" altLang="ko-KR" dirty="0">
                  <a:latin typeface="+mn-ea"/>
                </a:endParaRPr>
              </a:p>
              <a:p>
                <a:r>
                  <a:rPr lang="ko-KR" altLang="en-US" dirty="0">
                    <a:latin typeface="+mn-ea"/>
                  </a:rPr>
                  <a:t>    픽셀좌표 </a:t>
                </a:r>
                <a:r>
                  <a:rPr lang="en-US" altLang="ko-KR" dirty="0">
                    <a:latin typeface="+mn-ea"/>
                  </a:rPr>
                  <a:t>P</a:t>
                </a:r>
                <a:r>
                  <a:rPr lang="ko-KR" altLang="en-US" dirty="0">
                    <a:latin typeface="+mn-ea"/>
                  </a:rPr>
                  <a:t>를 실제좌표 </a:t>
                </a:r>
                <a:r>
                  <a:rPr lang="en-US" altLang="ko-KR" dirty="0">
                    <a:latin typeface="+mn-ea"/>
                  </a:rPr>
                  <a:t>R</a:t>
                </a:r>
                <a:r>
                  <a:rPr lang="ko-KR" altLang="en-US" dirty="0">
                    <a:latin typeface="+mn-ea"/>
                  </a:rPr>
                  <a:t>로 변환시킬 수 있음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AD89C1-522B-4844-9D58-6CABB6A4F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221088"/>
                <a:ext cx="8178842" cy="2031325"/>
              </a:xfrm>
              <a:prstGeom prst="rect">
                <a:avLst/>
              </a:prstGeom>
              <a:blipFill>
                <a:blip r:embed="rId4"/>
                <a:stretch>
                  <a:fillRect l="-447" t="-1497" b="-38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666BE0C4-548D-4F8C-868C-5E0F4D50E81B}"/>
              </a:ext>
            </a:extLst>
          </p:cNvPr>
          <p:cNvGrpSpPr/>
          <p:nvPr/>
        </p:nvGrpSpPr>
        <p:grpSpPr>
          <a:xfrm>
            <a:off x="611560" y="1052736"/>
            <a:ext cx="4324526" cy="2516634"/>
            <a:chOff x="611560" y="1052736"/>
            <a:chExt cx="4324526" cy="2516634"/>
          </a:xfrm>
        </p:grpSpPr>
        <p:pic>
          <p:nvPicPr>
            <p:cNvPr id="17" name="Picture 2" descr="Calculate X, Y, Z Real World Coordinates from Image Coordinates using  OpenCV – fdx labs">
              <a:extLst>
                <a:ext uri="{FF2B5EF4-FFF2-40B4-BE49-F238E27FC236}">
                  <a16:creationId xmlns:a16="http://schemas.microsoft.com/office/drawing/2014/main" id="{6AAB8B9B-CD2A-4042-A24F-7571D1C04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052736"/>
              <a:ext cx="4324526" cy="2516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ADE7F660-798C-483A-8040-B13D91830A07}"/>
                </a:ext>
              </a:extLst>
            </p:cNvPr>
            <p:cNvSpPr/>
            <p:nvPr/>
          </p:nvSpPr>
          <p:spPr>
            <a:xfrm>
              <a:off x="1475656" y="2060848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F7518AD-CF37-4876-895F-06DFAF546DB9}"/>
                </a:ext>
              </a:extLst>
            </p:cNvPr>
            <p:cNvSpPr/>
            <p:nvPr/>
          </p:nvSpPr>
          <p:spPr>
            <a:xfrm>
              <a:off x="3419872" y="3429000"/>
              <a:ext cx="72008" cy="7200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EB0E6C-A262-4BDD-A717-68E886576CD3}"/>
                </a:ext>
              </a:extLst>
            </p:cNvPr>
            <p:cNvSpPr txBox="1"/>
            <p:nvPr/>
          </p:nvSpPr>
          <p:spPr>
            <a:xfrm>
              <a:off x="1547664" y="1988840"/>
              <a:ext cx="750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(w, h)</a:t>
              </a: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ECF75-62E4-45C7-B7DA-D37403D4F9EB}"/>
                </a:ext>
              </a:extLst>
            </p:cNvPr>
            <p:cNvSpPr txBox="1"/>
            <p:nvPr/>
          </p:nvSpPr>
          <p:spPr>
            <a:xfrm>
              <a:off x="3419872" y="3140968"/>
              <a:ext cx="927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(x, y, 0)</a:t>
              </a:r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59FEEE9-DD7A-4812-9F2B-2443DB78CBD6}"/>
              </a:ext>
            </a:extLst>
          </p:cNvPr>
          <p:cNvSpPr txBox="1"/>
          <p:nvPr/>
        </p:nvSpPr>
        <p:spPr>
          <a:xfrm>
            <a:off x="2019738" y="3551101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4-3 </a:t>
            </a:r>
            <a:r>
              <a:rPr lang="ko-KR" altLang="en-US" sz="1200" dirty="0"/>
              <a:t>카메라 좌표계</a:t>
            </a:r>
          </a:p>
        </p:txBody>
      </p:sp>
    </p:spTree>
    <p:extLst>
      <p:ext uri="{BB962C8B-B14F-4D97-AF65-F5344CB8AC3E}">
        <p14:creationId xmlns:p14="http://schemas.microsoft.com/office/powerpoint/2010/main" val="3391216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좌표계 변환</a:t>
            </a:r>
            <a:r>
              <a:rPr lang="en-US" altLang="ko-KR" dirty="0"/>
              <a:t> (Pixel to Meter)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16</a:t>
            </a:fld>
            <a:endParaRPr lang="ko-KR" altLang="en-US" dirty="0"/>
          </a:p>
        </p:txBody>
      </p:sp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B06228FF-CB0F-43BF-96FC-B8F43FF89D4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16" b="11189"/>
          <a:stretch/>
        </p:blipFill>
        <p:spPr>
          <a:xfrm>
            <a:off x="294461" y="1878368"/>
            <a:ext cx="4325549" cy="3599063"/>
          </a:xfr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B433CA4-3BC4-4D1D-86CC-6E2FF6FD6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636912"/>
            <a:ext cx="3787357" cy="28405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B6DEF9-E3CD-409F-909A-1C146B9AD2C1}"/>
              </a:ext>
            </a:extLst>
          </p:cNvPr>
          <p:cNvSpPr txBox="1"/>
          <p:nvPr/>
        </p:nvSpPr>
        <p:spPr>
          <a:xfrm>
            <a:off x="1152806" y="5572255"/>
            <a:ext cx="2608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4-4 </a:t>
            </a:r>
            <a:r>
              <a:rPr lang="en-US" altLang="ko-KR" sz="1200" dirty="0" err="1"/>
              <a:t>CCTV_Person</a:t>
            </a:r>
            <a:r>
              <a:rPr lang="ko-KR" altLang="en-US" sz="1200" dirty="0"/>
              <a:t> </a:t>
            </a:r>
            <a:r>
              <a:rPr lang="en-US" altLang="ko-KR" sz="1200" dirty="0"/>
              <a:t>Calibration 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B1FE7C-81F2-47CC-9F1A-47D75795E04E}"/>
              </a:ext>
            </a:extLst>
          </p:cNvPr>
          <p:cNvSpPr txBox="1"/>
          <p:nvPr/>
        </p:nvSpPr>
        <p:spPr>
          <a:xfrm>
            <a:off x="5710542" y="5572256"/>
            <a:ext cx="2371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4-5 </a:t>
            </a:r>
            <a:r>
              <a:rPr lang="en-US" altLang="ko-KR" sz="1200" dirty="0" err="1"/>
              <a:t>CCTV_Car</a:t>
            </a:r>
            <a:r>
              <a:rPr lang="ko-KR" altLang="en-US" sz="1200" dirty="0"/>
              <a:t> </a:t>
            </a:r>
            <a:r>
              <a:rPr lang="en-US" altLang="ko-KR" sz="1200" dirty="0"/>
              <a:t>Calibration </a:t>
            </a:r>
            <a:endParaRPr lang="ko-KR" altLang="en-US" sz="12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778C2C6-F0D6-4B8D-A439-59984980483D}"/>
              </a:ext>
            </a:extLst>
          </p:cNvPr>
          <p:cNvSpPr/>
          <p:nvPr/>
        </p:nvSpPr>
        <p:spPr>
          <a:xfrm>
            <a:off x="6184912" y="3413759"/>
            <a:ext cx="1425627" cy="144016"/>
          </a:xfrm>
          <a:prstGeom prst="roundRect">
            <a:avLst/>
          </a:prstGeom>
          <a:noFill/>
          <a:ln>
            <a:solidFill>
              <a:srgbClr val="FF00FF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7906134-D791-4A53-9541-E3437A813E66}"/>
              </a:ext>
            </a:extLst>
          </p:cNvPr>
          <p:cNvSpPr/>
          <p:nvPr/>
        </p:nvSpPr>
        <p:spPr>
          <a:xfrm>
            <a:off x="5839077" y="4478638"/>
            <a:ext cx="2448272" cy="216024"/>
          </a:xfrm>
          <a:prstGeom prst="roundRect">
            <a:avLst/>
          </a:prstGeom>
          <a:noFill/>
          <a:ln>
            <a:solidFill>
              <a:srgbClr val="FF00FF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61569ED-C9D5-432A-B2DC-A84ABBE496CF}"/>
              </a:ext>
            </a:extLst>
          </p:cNvPr>
          <p:cNvSpPr/>
          <p:nvPr/>
        </p:nvSpPr>
        <p:spPr>
          <a:xfrm>
            <a:off x="6847189" y="4010585"/>
            <a:ext cx="288032" cy="1466845"/>
          </a:xfrm>
          <a:prstGeom prst="round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148C7DF-D1FB-4410-BF65-62259CDB4ADD}"/>
              </a:ext>
            </a:extLst>
          </p:cNvPr>
          <p:cNvSpPr/>
          <p:nvPr/>
        </p:nvSpPr>
        <p:spPr>
          <a:xfrm>
            <a:off x="6775181" y="3236500"/>
            <a:ext cx="288032" cy="558062"/>
          </a:xfrm>
          <a:prstGeom prst="roundRect">
            <a:avLst/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3291F-82A2-4CD3-8FAF-2267F82414F8}"/>
              </a:ext>
            </a:extLst>
          </p:cNvPr>
          <p:cNvSpPr txBox="1"/>
          <p:nvPr/>
        </p:nvSpPr>
        <p:spPr>
          <a:xfrm>
            <a:off x="5004400" y="2066280"/>
            <a:ext cx="2727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거리에 따라 </a:t>
            </a:r>
            <a:r>
              <a:rPr lang="en-US" altLang="ko-KR" sz="1400" dirty="0"/>
              <a:t>X, Y </a:t>
            </a:r>
            <a:r>
              <a:rPr lang="ko-KR" altLang="en-US" sz="1400" dirty="0"/>
              <a:t>변화량이 다름</a:t>
            </a:r>
            <a:endParaRPr lang="en-US" altLang="ko-KR" sz="1400" dirty="0"/>
          </a:p>
          <a:p>
            <a:r>
              <a:rPr lang="ko-KR" altLang="en-US" sz="1400" dirty="0"/>
              <a:t>빨강 </a:t>
            </a:r>
            <a:r>
              <a:rPr lang="en-US" altLang="ko-KR" sz="1400" dirty="0"/>
              <a:t>: X</a:t>
            </a:r>
            <a:r>
              <a:rPr lang="ko-KR" altLang="en-US" sz="1400" dirty="0"/>
              <a:t>축</a:t>
            </a:r>
            <a:r>
              <a:rPr lang="en-US" altLang="ko-KR" sz="1400" dirty="0"/>
              <a:t>	</a:t>
            </a:r>
            <a:r>
              <a:rPr lang="ko-KR" altLang="en-US" sz="1400" dirty="0"/>
              <a:t>파랑 </a:t>
            </a:r>
            <a:r>
              <a:rPr lang="en-US" altLang="ko-KR" sz="1400" dirty="0"/>
              <a:t>: Y</a:t>
            </a:r>
            <a:r>
              <a:rPr lang="ko-KR" altLang="en-US" sz="1400" dirty="0"/>
              <a:t>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D16799-C1FE-4D64-B8F5-99E02DDF6CC8}"/>
              </a:ext>
            </a:extLst>
          </p:cNvPr>
          <p:cNvSpPr txBox="1"/>
          <p:nvPr/>
        </p:nvSpPr>
        <p:spPr>
          <a:xfrm>
            <a:off x="1809717" y="1557271"/>
            <a:ext cx="12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FF00FF"/>
                </a:solidFill>
              </a:rPr>
              <a:t>CCTV_Person</a:t>
            </a:r>
            <a:endParaRPr lang="ko-KR" altLang="en-US" sz="1400" b="1" dirty="0">
              <a:solidFill>
                <a:srgbClr val="FF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5F53EF-CACE-4371-9E20-B8DF56418D74}"/>
              </a:ext>
            </a:extLst>
          </p:cNvPr>
          <p:cNvSpPr txBox="1"/>
          <p:nvPr/>
        </p:nvSpPr>
        <p:spPr>
          <a:xfrm>
            <a:off x="6391478" y="1557271"/>
            <a:ext cx="1481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00B050"/>
                </a:solidFill>
              </a:rPr>
              <a:t>CCTV_Car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064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좌표계 변환</a:t>
            </a:r>
            <a:r>
              <a:rPr lang="en-US" altLang="ko-KR" dirty="0"/>
              <a:t> (Pixel to Meter)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17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B433CA4-3BC4-4D1D-86CC-6E2FF6FD6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29" y="1622806"/>
            <a:ext cx="4816509" cy="36123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B1FE7C-81F2-47CC-9F1A-47D75795E04E}"/>
              </a:ext>
            </a:extLst>
          </p:cNvPr>
          <p:cNvSpPr txBox="1"/>
          <p:nvPr/>
        </p:nvSpPr>
        <p:spPr>
          <a:xfrm>
            <a:off x="5792905" y="5280032"/>
            <a:ext cx="2274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4-6 </a:t>
            </a:r>
            <a:r>
              <a:rPr lang="en-US" altLang="ko-KR" sz="1200" dirty="0" err="1"/>
              <a:t>CCTV_Car</a:t>
            </a:r>
            <a:r>
              <a:rPr lang="ko-KR" altLang="en-US" sz="1200" dirty="0"/>
              <a:t> 좌표 지점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5F53EF-CACE-4371-9E20-B8DF56418D74}"/>
              </a:ext>
            </a:extLst>
          </p:cNvPr>
          <p:cNvSpPr txBox="1"/>
          <p:nvPr/>
        </p:nvSpPr>
        <p:spPr>
          <a:xfrm>
            <a:off x="6239177" y="1300965"/>
            <a:ext cx="1481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00B050"/>
                </a:solidFill>
              </a:rPr>
              <a:t>CCTV_Car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CD175A-FBC1-4025-8621-730D1E9A4581}"/>
              </a:ext>
            </a:extLst>
          </p:cNvPr>
          <p:cNvSpPr/>
          <p:nvPr/>
        </p:nvSpPr>
        <p:spPr>
          <a:xfrm>
            <a:off x="4661475" y="4958188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FE632C4-4FD2-40E2-AE66-78A5AA3194B5}"/>
              </a:ext>
            </a:extLst>
          </p:cNvPr>
          <p:cNvSpPr/>
          <p:nvPr/>
        </p:nvSpPr>
        <p:spPr>
          <a:xfrm>
            <a:off x="6415183" y="4958189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FE58C13-DA27-4D27-A7E9-2EB724802ABE}"/>
              </a:ext>
            </a:extLst>
          </p:cNvPr>
          <p:cNvSpPr/>
          <p:nvPr/>
        </p:nvSpPr>
        <p:spPr>
          <a:xfrm>
            <a:off x="8167273" y="4958188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DCE880-DADB-45FD-9BC8-81EF237701C2}"/>
              </a:ext>
            </a:extLst>
          </p:cNvPr>
          <p:cNvSpPr/>
          <p:nvPr/>
        </p:nvSpPr>
        <p:spPr>
          <a:xfrm>
            <a:off x="5021515" y="4030233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12B4FC-99EF-42D8-A10C-59E3BE2C5517}"/>
              </a:ext>
            </a:extLst>
          </p:cNvPr>
          <p:cNvSpPr/>
          <p:nvPr/>
        </p:nvSpPr>
        <p:spPr>
          <a:xfrm>
            <a:off x="6396141" y="4002818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B363E46-5015-4498-998D-4ABC2C74121C}"/>
              </a:ext>
            </a:extLst>
          </p:cNvPr>
          <p:cNvSpPr/>
          <p:nvPr/>
        </p:nvSpPr>
        <p:spPr>
          <a:xfrm>
            <a:off x="7738339" y="3923402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619473E-9ADB-45CA-8D08-35321006C974}"/>
              </a:ext>
            </a:extLst>
          </p:cNvPr>
          <p:cNvSpPr/>
          <p:nvPr/>
        </p:nvSpPr>
        <p:spPr>
          <a:xfrm>
            <a:off x="5231065" y="3376059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412549-E61E-4D1D-9451-0C3484DD4486}"/>
              </a:ext>
            </a:extLst>
          </p:cNvPr>
          <p:cNvSpPr/>
          <p:nvPr/>
        </p:nvSpPr>
        <p:spPr>
          <a:xfrm>
            <a:off x="6370212" y="3290497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327CB35-AF8C-433D-B566-3AE1E5A53EDE}"/>
              </a:ext>
            </a:extLst>
          </p:cNvPr>
          <p:cNvSpPr/>
          <p:nvPr/>
        </p:nvSpPr>
        <p:spPr>
          <a:xfrm>
            <a:off x="5416757" y="2860384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4BD3988-4D4C-4606-9DE9-F9DDB8F3DEDF}"/>
              </a:ext>
            </a:extLst>
          </p:cNvPr>
          <p:cNvSpPr/>
          <p:nvPr/>
        </p:nvSpPr>
        <p:spPr>
          <a:xfrm>
            <a:off x="6325225" y="2812812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10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3F40B8B-A3A9-4522-9E1F-1B237BE0ADB9}"/>
              </a:ext>
            </a:extLst>
          </p:cNvPr>
          <p:cNvSpPr/>
          <p:nvPr/>
        </p:nvSpPr>
        <p:spPr>
          <a:xfrm>
            <a:off x="5612885" y="2554311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11</a:t>
            </a:r>
            <a:endParaRPr lang="ko-KR" altLang="en-US" sz="12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5A6EB-7CC0-46CC-A100-F41B852FA524}"/>
              </a:ext>
            </a:extLst>
          </p:cNvPr>
          <p:cNvSpPr/>
          <p:nvPr/>
        </p:nvSpPr>
        <p:spPr>
          <a:xfrm>
            <a:off x="6267679" y="2497896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12</a:t>
            </a:r>
            <a:endParaRPr lang="ko-KR" altLang="en-US" sz="12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0D048B6-E468-407B-A9E1-622A80DFF91E}"/>
              </a:ext>
            </a:extLst>
          </p:cNvPr>
          <p:cNvSpPr/>
          <p:nvPr/>
        </p:nvSpPr>
        <p:spPr>
          <a:xfrm>
            <a:off x="5760262" y="2232469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13</a:t>
            </a:r>
            <a:endParaRPr lang="ko-KR" altLang="en-US" sz="12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F0A7B8B-5172-4B58-920D-1A63FBBEECB9}"/>
              </a:ext>
            </a:extLst>
          </p:cNvPr>
          <p:cNvSpPr/>
          <p:nvPr/>
        </p:nvSpPr>
        <p:spPr>
          <a:xfrm>
            <a:off x="6267679" y="2196625"/>
            <a:ext cx="360040" cy="276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14</a:t>
            </a:r>
            <a:endParaRPr lang="ko-KR" altLang="en-US" sz="12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812C9742-89AC-48BB-9C1C-B14CDDD0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0" y="1924679"/>
            <a:ext cx="3448050" cy="33147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5827F29-724D-4F74-B966-D835AFAAA062}"/>
              </a:ext>
            </a:extLst>
          </p:cNvPr>
          <p:cNvSpPr txBox="1"/>
          <p:nvPr/>
        </p:nvSpPr>
        <p:spPr>
          <a:xfrm>
            <a:off x="1147207" y="5280032"/>
            <a:ext cx="1922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표 </a:t>
            </a:r>
            <a:r>
              <a:rPr lang="en-US" altLang="ko-KR" sz="1200" dirty="0"/>
              <a:t>4-1 </a:t>
            </a:r>
            <a:r>
              <a:rPr lang="en-US" altLang="ko-KR" sz="1200" dirty="0" err="1"/>
              <a:t>CCTV_Car</a:t>
            </a:r>
            <a:r>
              <a:rPr lang="ko-KR" altLang="en-US" sz="1200" dirty="0"/>
              <a:t> 좌표 값</a:t>
            </a:r>
          </a:p>
        </p:txBody>
      </p:sp>
    </p:spTree>
    <p:extLst>
      <p:ext uri="{BB962C8B-B14F-4D97-AF65-F5344CB8AC3E}">
        <p14:creationId xmlns:p14="http://schemas.microsoft.com/office/powerpoint/2010/main" val="865488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9E308CE4-A659-4AB3-B0CB-0F441719C083}"/>
              </a:ext>
            </a:extLst>
          </p:cNvPr>
          <p:cNvSpPr/>
          <p:nvPr/>
        </p:nvSpPr>
        <p:spPr>
          <a:xfrm>
            <a:off x="4572000" y="4227450"/>
            <a:ext cx="4244160" cy="2208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내용 개체 틀 6">
            <a:extLst>
              <a:ext uri="{FF2B5EF4-FFF2-40B4-BE49-F238E27FC236}">
                <a16:creationId xmlns:a16="http://schemas.microsoft.com/office/drawing/2014/main" id="{6877AB74-B86A-48E8-ABB3-FA7FA7237FA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4261" y="1257851"/>
            <a:ext cx="1895659" cy="193041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DEE93B-5CC0-46EA-9992-2D04E4911A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17AC72-6D50-4EFC-9245-84E7FC1CF2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좌표계 변환 </a:t>
            </a:r>
            <a:r>
              <a:rPr lang="en-US" altLang="ko-KR" dirty="0"/>
              <a:t>(Meter to Global)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32F001-E919-48C7-8294-DCCC43EB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18</a:t>
            </a:fld>
            <a:endParaRPr lang="ko-KR" altLang="en-US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9129AE3-A247-4AD0-AB23-AC5E1760F5B5}"/>
              </a:ext>
            </a:extLst>
          </p:cNvPr>
          <p:cNvGrpSpPr/>
          <p:nvPr/>
        </p:nvGrpSpPr>
        <p:grpSpPr>
          <a:xfrm>
            <a:off x="393430" y="1363433"/>
            <a:ext cx="2547640" cy="2414896"/>
            <a:chOff x="393430" y="1363433"/>
            <a:chExt cx="2547640" cy="2414896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6E01D32-D6C1-4818-9D8E-7CD782C4B67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3596" y="2479557"/>
              <a:ext cx="22322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8C075EAC-41DD-4ACF-A2D2-24A3E89A8FF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745784" y="1579457"/>
              <a:ext cx="0" cy="1872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70D732-076B-4DF4-8A1C-A0B689DB3D74}"/>
                </a:ext>
              </a:extLst>
            </p:cNvPr>
            <p:cNvSpPr txBox="1"/>
            <p:nvPr/>
          </p:nvSpPr>
          <p:spPr>
            <a:xfrm>
              <a:off x="393430" y="2035524"/>
              <a:ext cx="880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>
                  <a:solidFill>
                    <a:srgbClr val="33CC33"/>
                  </a:solidFill>
                </a:rPr>
                <a:t>CCTV_Car</a:t>
              </a:r>
              <a:endParaRPr lang="en-US" altLang="ko-KR" sz="1200" b="1" dirty="0">
                <a:solidFill>
                  <a:srgbClr val="33CC33"/>
                </a:solidFill>
              </a:endParaRPr>
            </a:p>
            <a:p>
              <a:r>
                <a:rPr lang="en-US" altLang="ko-KR" sz="1200" b="1" dirty="0"/>
                <a:t>(0, 0)</a:t>
              </a:r>
              <a:endParaRPr lang="ko-KR" altLang="en-US" sz="12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D337BF-380B-4CC2-A2C3-E6F2E2E6003C}"/>
                </a:ext>
              </a:extLst>
            </p:cNvPr>
            <p:cNvSpPr txBox="1"/>
            <p:nvPr/>
          </p:nvSpPr>
          <p:spPr>
            <a:xfrm>
              <a:off x="1808772" y="2844243"/>
              <a:ext cx="11322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>
                  <a:solidFill>
                    <a:srgbClr val="FF00FF"/>
                  </a:solidFill>
                </a:rPr>
                <a:t>CCTV_Person</a:t>
              </a:r>
              <a:endParaRPr lang="en-US" altLang="ko-KR" sz="1200" b="1" dirty="0">
                <a:solidFill>
                  <a:srgbClr val="FF00FF"/>
                </a:solidFill>
              </a:endParaRPr>
            </a:p>
            <a:p>
              <a:r>
                <a:rPr lang="en-US" altLang="ko-KR" sz="1200" b="1" dirty="0"/>
                <a:t>(dx, </a:t>
              </a:r>
              <a:r>
                <a:rPr lang="en-US" altLang="ko-KR" sz="1200" b="1" dirty="0" err="1"/>
                <a:t>dy</a:t>
              </a:r>
              <a:r>
                <a:rPr lang="en-US" altLang="ko-KR" sz="1200" b="1" dirty="0"/>
                <a:t>)</a:t>
              </a:r>
              <a:endParaRPr lang="ko-KR" altLang="en-US" sz="12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3263E9-9E07-429D-BDBA-F9B8FF0D5C2B}"/>
                </a:ext>
              </a:extLst>
            </p:cNvPr>
            <p:cNvSpPr txBox="1"/>
            <p:nvPr/>
          </p:nvSpPr>
          <p:spPr>
            <a:xfrm>
              <a:off x="848312" y="3408997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CBAE916-E50C-4468-B74C-70FAB5CF4C47}"/>
                </a:ext>
              </a:extLst>
            </p:cNvPr>
            <p:cNvSpPr/>
            <p:nvPr/>
          </p:nvSpPr>
          <p:spPr>
            <a:xfrm>
              <a:off x="1720850" y="1731643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6ECB8C-B13A-4D67-B34B-73D63339F66C}"/>
                </a:ext>
              </a:extLst>
            </p:cNvPr>
            <p:cNvSpPr txBox="1"/>
            <p:nvPr/>
          </p:nvSpPr>
          <p:spPr>
            <a:xfrm>
              <a:off x="1463265" y="1387261"/>
              <a:ext cx="7745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P(a, b)</a:t>
              </a:r>
              <a:endParaRPr lang="ko-KR" altLang="en-US" sz="16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A44EE7-484A-4699-AD0F-0D0E2ED57856}"/>
                </a:ext>
              </a:extLst>
            </p:cNvPr>
            <p:cNvSpPr txBox="1"/>
            <p:nvPr/>
          </p:nvSpPr>
          <p:spPr>
            <a:xfrm>
              <a:off x="2589807" y="218028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y</a:t>
              </a:r>
              <a:endParaRPr lang="ko-KR" altLang="en-US" dirty="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F5DF4B0-AA35-42F5-9736-69B2D6F7EE35}"/>
              </a:ext>
            </a:extLst>
          </p:cNvPr>
          <p:cNvGrpSpPr/>
          <p:nvPr/>
        </p:nvGrpSpPr>
        <p:grpSpPr>
          <a:xfrm>
            <a:off x="5281854" y="1252087"/>
            <a:ext cx="2427844" cy="3037704"/>
            <a:chOff x="5281854" y="1252087"/>
            <a:chExt cx="2427844" cy="3037704"/>
          </a:xfrm>
        </p:grpSpPr>
        <p:pic>
          <p:nvPicPr>
            <p:cNvPr id="60" name="내용 개체 틀 6">
              <a:extLst>
                <a:ext uri="{FF2B5EF4-FFF2-40B4-BE49-F238E27FC236}">
                  <a16:creationId xmlns:a16="http://schemas.microsoft.com/office/drawing/2014/main" id="{2974ECBE-F00F-4CA6-80C4-3F30B54E1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14039" y="1252087"/>
              <a:ext cx="1895659" cy="193041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E23769-1324-4BF6-B0C2-BCA214946CE7}"/>
                </a:ext>
              </a:extLst>
            </p:cNvPr>
            <p:cNvSpPr txBox="1"/>
            <p:nvPr/>
          </p:nvSpPr>
          <p:spPr>
            <a:xfrm>
              <a:off x="6426440" y="3920459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x</a:t>
              </a:r>
              <a:endParaRPr lang="ko-KR" altLang="en-US" b="1" dirty="0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97376304-8F80-4796-8128-660161E7B66E}"/>
                </a:ext>
              </a:extLst>
            </p:cNvPr>
            <p:cNvCxnSpPr/>
            <p:nvPr/>
          </p:nvCxnSpPr>
          <p:spPr>
            <a:xfrm rot="16200000" flipH="1">
              <a:off x="5292375" y="3011504"/>
              <a:ext cx="22322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0078CD1-1573-43B8-9AB4-6B50A5685C0C}"/>
                </a:ext>
              </a:extLst>
            </p:cNvPr>
            <p:cNvCxnSpPr/>
            <p:nvPr/>
          </p:nvCxnSpPr>
          <p:spPr>
            <a:xfrm rot="16200000">
              <a:off x="6408499" y="2111404"/>
              <a:ext cx="0" cy="1872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2A763E-93CA-4CAE-B5DB-E263E9A4ACE1}"/>
                </a:ext>
              </a:extLst>
            </p:cNvPr>
            <p:cNvSpPr txBox="1"/>
            <p:nvPr/>
          </p:nvSpPr>
          <p:spPr>
            <a:xfrm>
              <a:off x="5281854" y="1952944"/>
              <a:ext cx="8739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>
                  <a:solidFill>
                    <a:srgbClr val="33CC33"/>
                  </a:solidFill>
                </a:rPr>
                <a:t>CCTV_Car</a:t>
              </a:r>
              <a:endParaRPr lang="en-US" altLang="ko-KR" sz="1200" b="1" dirty="0">
                <a:solidFill>
                  <a:srgbClr val="33CC33"/>
                </a:solidFill>
              </a:endParaRP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(-dx, -</a:t>
              </a:r>
              <a:r>
                <a:rPr lang="en-US" altLang="ko-KR" sz="1200" b="1" dirty="0" err="1">
                  <a:solidFill>
                    <a:srgbClr val="FF0000"/>
                  </a:solidFill>
                </a:rPr>
                <a:t>dy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)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2C96D8-4AEA-413D-8B03-24C8416FF88A}"/>
                </a:ext>
              </a:extLst>
            </p:cNvPr>
            <p:cNvSpPr txBox="1"/>
            <p:nvPr/>
          </p:nvSpPr>
          <p:spPr>
            <a:xfrm>
              <a:off x="6390559" y="3101302"/>
              <a:ext cx="11322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>
                  <a:solidFill>
                    <a:srgbClr val="FF00FF"/>
                  </a:solidFill>
                </a:rPr>
                <a:t>CCTV_Person</a:t>
              </a:r>
              <a:endParaRPr lang="en-US" altLang="ko-KR" sz="1200" b="1" dirty="0">
                <a:solidFill>
                  <a:srgbClr val="FF00FF"/>
                </a:solidFill>
              </a:endParaRP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(0, 0)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518E3E-CDA0-4016-BE42-AE0B94AAAF3D}"/>
                </a:ext>
              </a:extLst>
            </p:cNvPr>
            <p:cNvSpPr txBox="1"/>
            <p:nvPr/>
          </p:nvSpPr>
          <p:spPr>
            <a:xfrm>
              <a:off x="7164005" y="264159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y</a:t>
              </a:r>
              <a:endParaRPr lang="ko-KR" altLang="en-US" b="1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62A8FEE-DDE2-4DA2-887B-D8AECF200238}"/>
                </a:ext>
              </a:extLst>
            </p:cNvPr>
            <p:cNvSpPr/>
            <p:nvPr/>
          </p:nvSpPr>
          <p:spPr>
            <a:xfrm>
              <a:off x="6468673" y="1747591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B7D09A-6C33-46BB-8899-D50A11EB20E2}"/>
                </a:ext>
              </a:extLst>
            </p:cNvPr>
            <p:cNvSpPr txBox="1"/>
            <p:nvPr/>
          </p:nvSpPr>
          <p:spPr>
            <a:xfrm>
              <a:off x="6118565" y="1339057"/>
              <a:ext cx="9078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P’(a’, b’)</a:t>
              </a:r>
              <a:endParaRPr lang="ko-KR" altLang="en-US" sz="1600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CFBE063-2BA0-4FFC-B7C1-AC1EFE9E761C}"/>
              </a:ext>
            </a:extLst>
          </p:cNvPr>
          <p:cNvGrpSpPr/>
          <p:nvPr/>
        </p:nvGrpSpPr>
        <p:grpSpPr>
          <a:xfrm>
            <a:off x="2168889" y="3472043"/>
            <a:ext cx="2369675" cy="2740182"/>
            <a:chOff x="2284521" y="3629996"/>
            <a:chExt cx="2369675" cy="2740182"/>
          </a:xfrm>
        </p:grpSpPr>
        <p:pic>
          <p:nvPicPr>
            <p:cNvPr id="64" name="내용 개체 틀 6">
              <a:extLst>
                <a:ext uri="{FF2B5EF4-FFF2-40B4-BE49-F238E27FC236}">
                  <a16:creationId xmlns:a16="http://schemas.microsoft.com/office/drawing/2014/main" id="{AEA98646-D99B-49B8-9984-A11D92501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758537" y="3629996"/>
              <a:ext cx="1895659" cy="1930417"/>
            </a:xfrm>
            <a:prstGeom prst="rect">
              <a:avLst/>
            </a:prstGeom>
          </p:spPr>
        </p:pic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79EEA67-2E0A-43DC-9F77-26F6F484F84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284521" y="5272331"/>
              <a:ext cx="21602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284E3BFA-EF55-49C2-9155-396B42B5D498}"/>
                </a:ext>
              </a:extLst>
            </p:cNvPr>
            <p:cNvCxnSpPr/>
            <p:nvPr/>
          </p:nvCxnSpPr>
          <p:spPr>
            <a:xfrm rot="16200000">
              <a:off x="3220625" y="4480243"/>
              <a:ext cx="0" cy="1872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1305CF-4341-4784-A513-5F08F820B108}"/>
                </a:ext>
              </a:extLst>
            </p:cNvPr>
            <p:cNvSpPr txBox="1"/>
            <p:nvPr/>
          </p:nvSpPr>
          <p:spPr>
            <a:xfrm>
              <a:off x="3984732" y="5087664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x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FD8CB7-85FB-41B6-97C2-A7F3A4CB8FC7}"/>
                </a:ext>
              </a:extLst>
            </p:cNvPr>
            <p:cNvSpPr txBox="1"/>
            <p:nvPr/>
          </p:nvSpPr>
          <p:spPr>
            <a:xfrm>
              <a:off x="3071385" y="600084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00FF"/>
                  </a:solidFill>
                </a:rPr>
                <a:t>y</a:t>
              </a:r>
              <a:endParaRPr lang="ko-KR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25D25C-1B71-4C16-9DA4-CA39449B2F06}"/>
                </a:ext>
              </a:extLst>
            </p:cNvPr>
            <p:cNvSpPr txBox="1"/>
            <p:nvPr/>
          </p:nvSpPr>
          <p:spPr>
            <a:xfrm>
              <a:off x="3359418" y="5529897"/>
              <a:ext cx="11322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>
                  <a:solidFill>
                    <a:srgbClr val="FF00FF"/>
                  </a:solidFill>
                </a:rPr>
                <a:t>CCTV_Person</a:t>
              </a:r>
              <a:endParaRPr lang="en-US" altLang="ko-KR" sz="1200" b="1" dirty="0">
                <a:solidFill>
                  <a:srgbClr val="FF00FF"/>
                </a:solidFill>
              </a:endParaRPr>
            </a:p>
            <a:p>
              <a:r>
                <a:rPr lang="en-US" altLang="ko-KR" sz="1200" dirty="0"/>
                <a:t>(0, 0)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818B046-6929-4F8B-983C-91E47B9E4ECE}"/>
                </a:ext>
              </a:extLst>
            </p:cNvPr>
            <p:cNvSpPr txBox="1"/>
            <p:nvPr/>
          </p:nvSpPr>
          <p:spPr>
            <a:xfrm>
              <a:off x="2284521" y="4388795"/>
              <a:ext cx="880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>
                  <a:solidFill>
                    <a:srgbClr val="33CC33"/>
                  </a:solidFill>
                </a:rPr>
                <a:t>CCTV_Car</a:t>
              </a:r>
              <a:endParaRPr lang="en-US" altLang="ko-KR" sz="1200" b="1" dirty="0">
                <a:solidFill>
                  <a:srgbClr val="33CC33"/>
                </a:solidFill>
              </a:endParaRPr>
            </a:p>
            <a:p>
              <a:r>
                <a:rPr lang="en-US" altLang="ko-KR" sz="1200" dirty="0"/>
                <a:t>(-</a:t>
              </a:r>
              <a:r>
                <a:rPr lang="en-US" altLang="ko-KR" sz="1200" dirty="0" err="1"/>
                <a:t>dy</a:t>
              </a:r>
              <a:r>
                <a:rPr lang="en-US" altLang="ko-KR" sz="1200" dirty="0"/>
                <a:t>, dx)</a:t>
              </a:r>
              <a:endParaRPr lang="ko-KR" altLang="en-US" sz="1200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5AB1DE2C-F48F-4AFB-973E-1FF246524A9D}"/>
                </a:ext>
              </a:extLst>
            </p:cNvPr>
            <p:cNvSpPr/>
            <p:nvPr/>
          </p:nvSpPr>
          <p:spPr>
            <a:xfrm>
              <a:off x="3410515" y="4118504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CF67732-F76A-4422-959D-22982C47A85E}"/>
                </a:ext>
              </a:extLst>
            </p:cNvPr>
            <p:cNvSpPr txBox="1"/>
            <p:nvPr/>
          </p:nvSpPr>
          <p:spPr>
            <a:xfrm>
              <a:off x="3071385" y="3767298"/>
              <a:ext cx="9961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P’’(a’’, b’’)</a:t>
              </a:r>
              <a:endParaRPr lang="ko-KR" altLang="en-US" sz="1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0166F42-EBFE-45BF-A095-1687BE74B775}"/>
                  </a:ext>
                </a:extLst>
              </p:cNvPr>
              <p:cNvSpPr txBox="1"/>
              <p:nvPr/>
            </p:nvSpPr>
            <p:spPr>
              <a:xfrm>
                <a:off x="4836949" y="5209637"/>
                <a:ext cx="1299328" cy="884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P’ = P + T</a:t>
                </a:r>
              </a:p>
              <a:p>
                <a:r>
                  <a:rPr lang="en-US" altLang="ko-KR" dirty="0"/>
                  <a:t>T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e>
                        </m:eqArr>
                      </m:e>
                    </m:d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0166F42-EBFE-45BF-A095-1687BE74B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49" y="5209637"/>
                <a:ext cx="1299328" cy="884088"/>
              </a:xfrm>
              <a:prstGeom prst="rect">
                <a:avLst/>
              </a:prstGeom>
              <a:blipFill>
                <a:blip r:embed="rId3"/>
                <a:stretch>
                  <a:fillRect l="-3738" t="-4138" r="-9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그룹 57">
            <a:extLst>
              <a:ext uri="{FF2B5EF4-FFF2-40B4-BE49-F238E27FC236}">
                <a16:creationId xmlns:a16="http://schemas.microsoft.com/office/drawing/2014/main" id="{7CCC0F45-1079-4F88-AABA-439A8721535B}"/>
              </a:ext>
            </a:extLst>
          </p:cNvPr>
          <p:cNvGrpSpPr/>
          <p:nvPr/>
        </p:nvGrpSpPr>
        <p:grpSpPr>
          <a:xfrm>
            <a:off x="3412686" y="2122867"/>
            <a:ext cx="1274708" cy="648072"/>
            <a:chOff x="3412686" y="2122867"/>
            <a:chExt cx="1274708" cy="648072"/>
          </a:xfrm>
        </p:grpSpPr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3AA0744E-1480-4234-9234-2950060F493D}"/>
                </a:ext>
              </a:extLst>
            </p:cNvPr>
            <p:cNvSpPr/>
            <p:nvPr/>
          </p:nvSpPr>
          <p:spPr>
            <a:xfrm>
              <a:off x="3738756" y="2554915"/>
              <a:ext cx="648072" cy="216024"/>
            </a:xfrm>
            <a:prstGeom prst="rightArrow">
              <a:avLst/>
            </a:prstGeom>
            <a:solidFill>
              <a:srgbClr val="FFFF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C24975-45F2-4D7D-85A4-676B03483ABA}"/>
                </a:ext>
              </a:extLst>
            </p:cNvPr>
            <p:cNvSpPr txBox="1"/>
            <p:nvPr/>
          </p:nvSpPr>
          <p:spPr>
            <a:xfrm>
              <a:off x="3412686" y="2122867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P’ = P + T</a:t>
              </a:r>
              <a:endParaRPr lang="ko-KR" altLang="en-US" dirty="0"/>
            </a:p>
          </p:txBody>
        </p:sp>
      </p:grp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D5A734E-8B3D-41AE-847F-48C62B368A3E}"/>
              </a:ext>
            </a:extLst>
          </p:cNvPr>
          <p:cNvSpPr/>
          <p:nvPr/>
        </p:nvSpPr>
        <p:spPr>
          <a:xfrm>
            <a:off x="1048384" y="2296224"/>
            <a:ext cx="1886192" cy="482780"/>
          </a:xfrm>
          <a:prstGeom prst="roundRect">
            <a:avLst/>
          </a:prstGeom>
          <a:noFill/>
          <a:ln>
            <a:solidFill>
              <a:srgbClr val="33CC33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3091A42-117F-4C82-B9E7-A8BC4FFC890F}"/>
              </a:ext>
            </a:extLst>
          </p:cNvPr>
          <p:cNvGrpSpPr/>
          <p:nvPr/>
        </p:nvGrpSpPr>
        <p:grpSpPr>
          <a:xfrm>
            <a:off x="908142" y="4549590"/>
            <a:ext cx="1051763" cy="607602"/>
            <a:chOff x="908142" y="4549590"/>
            <a:chExt cx="1051763" cy="607602"/>
          </a:xfrm>
        </p:grpSpPr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6D56ECC2-E460-4BCD-8560-29E3F5563851}"/>
                </a:ext>
              </a:extLst>
            </p:cNvPr>
            <p:cNvSpPr/>
            <p:nvPr/>
          </p:nvSpPr>
          <p:spPr>
            <a:xfrm>
              <a:off x="1043608" y="4941168"/>
              <a:ext cx="648072" cy="216024"/>
            </a:xfrm>
            <a:prstGeom prst="rightArrow">
              <a:avLst/>
            </a:prstGeom>
            <a:solidFill>
              <a:srgbClr val="FFFF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58B251-D83E-476F-86EF-C8F020455F8D}"/>
                </a:ext>
              </a:extLst>
            </p:cNvPr>
            <p:cNvSpPr txBox="1"/>
            <p:nvPr/>
          </p:nvSpPr>
          <p:spPr>
            <a:xfrm>
              <a:off x="908142" y="4549590"/>
              <a:ext cx="1051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P’’ = RP’</a:t>
              </a:r>
              <a:endParaRPr lang="ko-KR" altLang="en-US" dirty="0"/>
            </a:p>
          </p:txBody>
        </p:sp>
      </p:grp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99908FA3-34A0-4C3E-AA9F-93D7504817DB}"/>
              </a:ext>
            </a:extLst>
          </p:cNvPr>
          <p:cNvSpPr/>
          <p:nvPr/>
        </p:nvSpPr>
        <p:spPr>
          <a:xfrm>
            <a:off x="1474245" y="1252087"/>
            <a:ext cx="370609" cy="1930416"/>
          </a:xfrm>
          <a:prstGeom prst="roundRect">
            <a:avLst/>
          </a:prstGeom>
          <a:noFill/>
          <a:ln>
            <a:solidFill>
              <a:srgbClr val="FF00FF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57B98B-6887-4C34-99BC-ADC92B9E46BD}"/>
              </a:ext>
            </a:extLst>
          </p:cNvPr>
          <p:cNvSpPr txBox="1"/>
          <p:nvPr/>
        </p:nvSpPr>
        <p:spPr>
          <a:xfrm>
            <a:off x="4597493" y="4287619"/>
            <a:ext cx="4328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좌표 변환 하는 이유</a:t>
            </a: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좌표 </a:t>
            </a:r>
            <a:r>
              <a:rPr lang="en-US" altLang="ko-KR" sz="1600" dirty="0"/>
              <a:t>Data </a:t>
            </a:r>
            <a:r>
              <a:rPr lang="ko-KR" altLang="en-US" sz="1600" dirty="0"/>
              <a:t>취합을 통해 </a:t>
            </a:r>
            <a:r>
              <a:rPr lang="en-US" altLang="ko-KR" sz="1600" dirty="0"/>
              <a:t>Crash Area</a:t>
            </a:r>
            <a:r>
              <a:rPr lang="ko-KR" altLang="en-US" sz="1600" dirty="0"/>
              <a:t>에 대해</a:t>
            </a:r>
            <a:endParaRPr lang="en-US" altLang="ko-KR" sz="1600" dirty="0"/>
          </a:p>
          <a:p>
            <a:r>
              <a:rPr lang="ko-KR" altLang="en-US" sz="1600" dirty="0"/>
              <a:t>충돌 확률을 계산하기 위함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FD5F322-0FA7-4A1E-8323-844BF6D88410}"/>
                  </a:ext>
                </a:extLst>
              </p:cNvPr>
              <p:cNvSpPr txBox="1"/>
              <p:nvPr/>
            </p:nvSpPr>
            <p:spPr>
              <a:xfrm>
                <a:off x="6511130" y="5202875"/>
                <a:ext cx="2245487" cy="1387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P’’ = RP’</a:t>
                </a:r>
              </a:p>
              <a:p>
                <a:r>
                  <a:rPr lang="en-US" altLang="ko-KR" dirty="0"/>
                  <a:t>R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l-GR" altLang="ko-KR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l-GR" altLang="ko-K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FD5F322-0FA7-4A1E-8323-844BF6D88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30" y="5202875"/>
                <a:ext cx="2245487" cy="1387624"/>
              </a:xfrm>
              <a:prstGeom prst="rect">
                <a:avLst/>
              </a:prstGeom>
              <a:blipFill>
                <a:blip r:embed="rId4"/>
                <a:stretch>
                  <a:fillRect l="-2174" t="-21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649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EB99B-D343-4153-B2B7-FB0F6316EF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E3BCD3-9E86-4697-8FF5-5B43297A3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F89FB6-F343-4E15-98CF-5F70ED12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B1F1EC6-D315-4E9D-88EF-DFCDD5CB108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프로젝트 소개</a:t>
            </a:r>
            <a:endParaRPr lang="en-US" altLang="ko-KR" sz="24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프로젝트 목표</a:t>
            </a:r>
            <a:endParaRPr lang="en-US" altLang="ko-KR" sz="24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프로젝트 내용</a:t>
            </a:r>
            <a:endParaRPr lang="en-US" altLang="ko-KR" sz="24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프로젝트 결과</a:t>
            </a:r>
            <a:endParaRPr lang="en-US" altLang="ko-KR" sz="24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400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>
                <a:latin typeface="+mn-ea"/>
              </a:rPr>
              <a:t>결론</a:t>
            </a:r>
            <a:endParaRPr lang="en-US" altLang="ko-KR" sz="2400" dirty="0">
              <a:latin typeface="+mn-ea"/>
            </a:endParaRPr>
          </a:p>
          <a:p>
            <a:endParaRPr lang="en-US" altLang="ko-KR" sz="2800" dirty="0">
              <a:latin typeface="+mn-ea"/>
            </a:endParaRPr>
          </a:p>
          <a:p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572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TX_Xavier</a:t>
            </a:r>
            <a:r>
              <a:rPr lang="en-US" altLang="ko-KR" dirty="0"/>
              <a:t> </a:t>
            </a:r>
            <a:r>
              <a:rPr lang="ko-KR" altLang="en-US" dirty="0"/>
              <a:t>영상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19</a:t>
            </a:fld>
            <a:endParaRPr lang="ko-KR" altLang="en-US" dirty="0"/>
          </a:p>
        </p:txBody>
      </p:sp>
      <p:pic>
        <p:nvPicPr>
          <p:cNvPr id="7" name="온라인 미디어 6" title="data xavier">
            <a:hlinkClick r:id="" action="ppaction://media"/>
            <a:extLst>
              <a:ext uri="{FF2B5EF4-FFF2-40B4-BE49-F238E27FC236}">
                <a16:creationId xmlns:a16="http://schemas.microsoft.com/office/drawing/2014/main" id="{9158616E-EFF0-4215-932F-A83576E3E405}"/>
              </a:ext>
            </a:extLst>
          </p:cNvPr>
          <p:cNvPicPr>
            <a:picLocks noGrp="1" noRot="1" noChangeAspect="1"/>
          </p:cNvPicPr>
          <p:nvPr>
            <p:ph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28650" y="1535113"/>
            <a:ext cx="7886700" cy="443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2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en-US" altLang="ko-KR" dirty="0" err="1"/>
              <a:t>TX_Xavier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20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732E3F0-AC5E-41F7-8540-8042824DF4F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6" r="15304" b="1"/>
          <a:stretch/>
        </p:blipFill>
        <p:spPr>
          <a:xfrm>
            <a:off x="930385" y="1236115"/>
            <a:ext cx="7410878" cy="497730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A9F92-A24B-477B-BE7B-775669416947}"/>
              </a:ext>
            </a:extLst>
          </p:cNvPr>
          <p:cNvSpPr txBox="1"/>
          <p:nvPr/>
        </p:nvSpPr>
        <p:spPr>
          <a:xfrm>
            <a:off x="3443806" y="6213421"/>
            <a:ext cx="2256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4-7 CCTV</a:t>
            </a:r>
            <a:r>
              <a:rPr lang="ko-KR" altLang="en-US" sz="1200" dirty="0"/>
              <a:t> 좌표</a:t>
            </a:r>
            <a:r>
              <a:rPr lang="en-US" altLang="ko-KR" sz="1200" dirty="0"/>
              <a:t>Data</a:t>
            </a:r>
            <a:r>
              <a:rPr lang="ko-KR" altLang="en-US" sz="1200" dirty="0"/>
              <a:t> 출력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876A5-56C9-4009-BE3E-3D4EA175BAC5}"/>
              </a:ext>
            </a:extLst>
          </p:cNvPr>
          <p:cNvSpPr txBox="1"/>
          <p:nvPr/>
        </p:nvSpPr>
        <p:spPr>
          <a:xfrm>
            <a:off x="2771800" y="920541"/>
            <a:ext cx="844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FF"/>
                </a:solidFill>
              </a:rPr>
              <a:t>Person</a:t>
            </a:r>
            <a:endParaRPr lang="ko-KR" altLang="en-US" sz="1600" b="1" dirty="0">
              <a:solidFill>
                <a:srgbClr val="FF00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982796-6DBC-4574-B52C-D5F966BAA223}"/>
              </a:ext>
            </a:extLst>
          </p:cNvPr>
          <p:cNvSpPr txBox="1"/>
          <p:nvPr/>
        </p:nvSpPr>
        <p:spPr>
          <a:xfrm>
            <a:off x="6148314" y="938348"/>
            <a:ext cx="930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</a:rPr>
              <a:t>Car</a:t>
            </a:r>
            <a:endParaRPr lang="ko-KR" altLang="en-US" sz="1600" b="1" dirty="0">
              <a:solidFill>
                <a:srgbClr val="00B05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4306E9A-5F2B-47FE-9755-152EBC75E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73" y="2983282"/>
            <a:ext cx="7062987" cy="3230139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AA7EA1E-9CA4-43C3-9865-2E4DE2FAE6C3}"/>
              </a:ext>
            </a:extLst>
          </p:cNvPr>
          <p:cNvSpPr/>
          <p:nvPr/>
        </p:nvSpPr>
        <p:spPr>
          <a:xfrm>
            <a:off x="1206660" y="3167390"/>
            <a:ext cx="3223989" cy="2952328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57BC0B-ACA1-43B5-AD6D-DA117591A44A}"/>
              </a:ext>
            </a:extLst>
          </p:cNvPr>
          <p:cNvSpPr txBox="1"/>
          <p:nvPr/>
        </p:nvSpPr>
        <p:spPr>
          <a:xfrm>
            <a:off x="2745952" y="3764060"/>
            <a:ext cx="1740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Class, X(cm),Y(cm)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Pixel to Meter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D2C54-B214-4D97-B967-6D82DD1E4C4F}"/>
              </a:ext>
            </a:extLst>
          </p:cNvPr>
          <p:cNvSpPr txBox="1"/>
          <p:nvPr/>
        </p:nvSpPr>
        <p:spPr>
          <a:xfrm>
            <a:off x="5148064" y="3764060"/>
            <a:ext cx="18002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Class, X(cm),Y(cm)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Pixel to Global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592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5. ROS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21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CA29A18-EBCD-4C29-8EE6-7CB65C88F9E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069" y="1012510"/>
            <a:ext cx="4797861" cy="497505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B18C47-58A3-4404-8445-B1F09F6112B5}"/>
              </a:ext>
            </a:extLst>
          </p:cNvPr>
          <p:cNvSpPr txBox="1"/>
          <p:nvPr/>
        </p:nvSpPr>
        <p:spPr>
          <a:xfrm>
            <a:off x="2092142" y="5301208"/>
            <a:ext cx="1453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srgbClr val="FF00FF"/>
                </a:solidFill>
              </a:rPr>
              <a:t>CCTV_Person</a:t>
            </a:r>
            <a:endParaRPr lang="ko-KR" altLang="en-US" sz="1600" b="1" dirty="0">
              <a:solidFill>
                <a:srgbClr val="FF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87162-1E49-403D-B45D-A183943AE781}"/>
              </a:ext>
            </a:extLst>
          </p:cNvPr>
          <p:cNvSpPr txBox="1"/>
          <p:nvPr/>
        </p:nvSpPr>
        <p:spPr>
          <a:xfrm>
            <a:off x="1907704" y="3717032"/>
            <a:ext cx="1481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B050"/>
                </a:solidFill>
              </a:rPr>
              <a:t>CCTV_Car</a:t>
            </a:r>
            <a:endParaRPr lang="ko-KR" altLang="en-US" sz="1600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76A38-A1C9-40C0-ADFA-9E190D340796}"/>
              </a:ext>
            </a:extLst>
          </p:cNvPr>
          <p:cNvSpPr txBox="1"/>
          <p:nvPr/>
        </p:nvSpPr>
        <p:spPr>
          <a:xfrm>
            <a:off x="3602567" y="5985871"/>
            <a:ext cx="1508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4-8 </a:t>
            </a:r>
            <a:r>
              <a:rPr lang="en-US" altLang="ko-KR" sz="1200" dirty="0" err="1"/>
              <a:t>rqt_graph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6051E2-26D5-4A8C-90D8-E463B3E2CC1B}"/>
              </a:ext>
            </a:extLst>
          </p:cNvPr>
          <p:cNvSpPr txBox="1"/>
          <p:nvPr/>
        </p:nvSpPr>
        <p:spPr>
          <a:xfrm>
            <a:off x="5754473" y="353471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0000FF"/>
                </a:solidFill>
              </a:rPr>
              <a:t>UserCar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pic>
        <p:nvPicPr>
          <p:cNvPr id="6" name="내용 개체 틀 6">
            <a:extLst>
              <a:ext uri="{FF2B5EF4-FFF2-40B4-BE49-F238E27FC236}">
                <a16:creationId xmlns:a16="http://schemas.microsoft.com/office/drawing/2014/main" id="{D9E61DE7-1996-426D-B062-943AD0AC43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" t="13959" r="37053" b="57834"/>
          <a:stretch/>
        </p:blipFill>
        <p:spPr>
          <a:xfrm>
            <a:off x="1497785" y="3352810"/>
            <a:ext cx="2039421" cy="387092"/>
          </a:xfrm>
          <a:prstGeom prst="rect">
            <a:avLst/>
          </a:prstGeom>
          <a:ln>
            <a:noFill/>
          </a:ln>
        </p:spPr>
      </p:pic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0893BED2-2E07-42E1-B255-30BE7409E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" t="54323" r="36751" b="12769"/>
          <a:stretch/>
        </p:blipFill>
        <p:spPr>
          <a:xfrm>
            <a:off x="1497784" y="4869801"/>
            <a:ext cx="2039421" cy="453205"/>
          </a:xfrm>
          <a:prstGeom prst="rect">
            <a:avLst/>
          </a:prstGeom>
          <a:ln>
            <a:noFill/>
          </a:ln>
        </p:spPr>
      </p:pic>
      <p:pic>
        <p:nvPicPr>
          <p:cNvPr id="16" name="내용 개체 틀 6">
            <a:extLst>
              <a:ext uri="{FF2B5EF4-FFF2-40B4-BE49-F238E27FC236}">
                <a16:creationId xmlns:a16="http://schemas.microsoft.com/office/drawing/2014/main" id="{5D12B43D-5E19-4599-8F82-4384BF2E62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12" t="35518" r="4300" b="36274"/>
          <a:stretch/>
        </p:blipFill>
        <p:spPr>
          <a:xfrm>
            <a:off x="5747974" y="4282344"/>
            <a:ext cx="1080120" cy="648072"/>
          </a:xfrm>
          <a:prstGeom prst="rect">
            <a:avLst/>
          </a:prstGeom>
          <a:ln>
            <a:noFill/>
          </a:ln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E4361BC-D5C8-46DF-B60F-E9B48E22847F}"/>
              </a:ext>
            </a:extLst>
          </p:cNvPr>
          <p:cNvCxnSpPr>
            <a:cxnSpLocks/>
          </p:cNvCxnSpPr>
          <p:nvPr/>
        </p:nvCxnSpPr>
        <p:spPr>
          <a:xfrm>
            <a:off x="3275856" y="3687130"/>
            <a:ext cx="2478617" cy="7499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2708E66-9A30-4A6B-804B-D6036E6AA8D2}"/>
              </a:ext>
            </a:extLst>
          </p:cNvPr>
          <p:cNvCxnSpPr>
            <a:cxnSpLocks/>
          </p:cNvCxnSpPr>
          <p:nvPr/>
        </p:nvCxnSpPr>
        <p:spPr>
          <a:xfrm flipV="1">
            <a:off x="3403281" y="4771432"/>
            <a:ext cx="2387271" cy="2317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내용 개체 틀 6">
            <a:extLst>
              <a:ext uri="{FF2B5EF4-FFF2-40B4-BE49-F238E27FC236}">
                <a16:creationId xmlns:a16="http://schemas.microsoft.com/office/drawing/2014/main" id="{23FE4263-B927-47EA-86BA-EABB04F38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05" t="30817" r="24342" b="59781"/>
          <a:stretch/>
        </p:blipFill>
        <p:spPr>
          <a:xfrm>
            <a:off x="4283968" y="3980783"/>
            <a:ext cx="864096" cy="288032"/>
          </a:xfrm>
          <a:prstGeom prst="rect">
            <a:avLst/>
          </a:prstGeom>
          <a:ln>
            <a:noFill/>
          </a:ln>
        </p:spPr>
      </p:pic>
      <p:pic>
        <p:nvPicPr>
          <p:cNvPr id="26" name="내용 개체 틀 6">
            <a:extLst>
              <a:ext uri="{FF2B5EF4-FFF2-40B4-BE49-F238E27FC236}">
                <a16:creationId xmlns:a16="http://schemas.microsoft.com/office/drawing/2014/main" id="{AE894932-E336-46AE-9732-F89BAA7D58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05" t="30817" r="24342" b="59781"/>
          <a:stretch/>
        </p:blipFill>
        <p:spPr>
          <a:xfrm>
            <a:off x="4317107" y="4715136"/>
            <a:ext cx="864096" cy="288032"/>
          </a:xfrm>
          <a:prstGeom prst="rect">
            <a:avLst/>
          </a:prstGeom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B527B21-B449-46C0-99BB-62ACA40FC696}"/>
              </a:ext>
            </a:extLst>
          </p:cNvPr>
          <p:cNvSpPr txBox="1"/>
          <p:nvPr/>
        </p:nvSpPr>
        <p:spPr>
          <a:xfrm>
            <a:off x="4040904" y="4975314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Class, X(cm),Y(cm)</a:t>
            </a:r>
          </a:p>
        </p:txBody>
      </p:sp>
    </p:spTree>
    <p:extLst>
      <p:ext uri="{BB962C8B-B14F-4D97-AF65-F5344CB8AC3E}">
        <p14:creationId xmlns:p14="http://schemas.microsoft.com/office/powerpoint/2010/main" val="2553737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6. Kalman Filter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22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0D1E032-A0E5-4675-9DED-0659AD7C175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563" y="1167692"/>
            <a:ext cx="7848872" cy="512260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F102F8-01C8-41A9-A2F9-D4A2D237DE34}"/>
              </a:ext>
            </a:extLst>
          </p:cNvPr>
          <p:cNvSpPr txBox="1"/>
          <p:nvPr/>
        </p:nvSpPr>
        <p:spPr>
          <a:xfrm>
            <a:off x="2979255" y="6290296"/>
            <a:ext cx="3185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4-9 </a:t>
            </a:r>
            <a:r>
              <a:rPr lang="ko-KR" altLang="en-US" sz="1200" dirty="0"/>
              <a:t>모의 충돌예상시간</a:t>
            </a:r>
            <a:r>
              <a:rPr lang="en-US" altLang="ko-KR" sz="1200" dirty="0"/>
              <a:t>, </a:t>
            </a:r>
            <a:r>
              <a:rPr lang="ko-KR" altLang="en-US" sz="1200" dirty="0"/>
              <a:t>충돌확률 출력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A81B55E-6F72-4F47-9FB1-BA0CB96C07ED}"/>
              </a:ext>
            </a:extLst>
          </p:cNvPr>
          <p:cNvCxnSpPr>
            <a:cxnSpLocks/>
          </p:cNvCxnSpPr>
          <p:nvPr/>
        </p:nvCxnSpPr>
        <p:spPr>
          <a:xfrm flipV="1">
            <a:off x="4571999" y="4180429"/>
            <a:ext cx="936105" cy="976763"/>
          </a:xfrm>
          <a:prstGeom prst="straightConnector1">
            <a:avLst/>
          </a:prstGeom>
          <a:ln w="28575">
            <a:solidFill>
              <a:srgbClr val="33CC3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6D07C0B-C663-4529-8D06-32A40B4BFE52}"/>
              </a:ext>
            </a:extLst>
          </p:cNvPr>
          <p:cNvCxnSpPr>
            <a:cxnSpLocks/>
          </p:cNvCxnSpPr>
          <p:nvPr/>
        </p:nvCxnSpPr>
        <p:spPr>
          <a:xfrm>
            <a:off x="4571999" y="1700808"/>
            <a:ext cx="891714" cy="864096"/>
          </a:xfrm>
          <a:prstGeom prst="straightConnector1">
            <a:avLst/>
          </a:prstGeom>
          <a:ln w="28575">
            <a:solidFill>
              <a:srgbClr val="33CC3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93421E6-2BD2-4E09-BD3E-750072E6517B}"/>
              </a:ext>
            </a:extLst>
          </p:cNvPr>
          <p:cNvSpPr/>
          <p:nvPr/>
        </p:nvSpPr>
        <p:spPr>
          <a:xfrm>
            <a:off x="5983605" y="3429000"/>
            <a:ext cx="460604" cy="429330"/>
          </a:xfrm>
          <a:prstGeom prst="roundRect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519172-374A-4E96-A691-F625F602677A}"/>
              </a:ext>
            </a:extLst>
          </p:cNvPr>
          <p:cNvSpPr txBox="1"/>
          <p:nvPr/>
        </p:nvSpPr>
        <p:spPr>
          <a:xfrm>
            <a:off x="6372200" y="3498280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</a:rPr>
              <a:t>Crash Area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B92F40-9DAC-4D6C-9F4D-167989A51374}"/>
              </a:ext>
            </a:extLst>
          </p:cNvPr>
          <p:cNvSpPr/>
          <p:nvPr/>
        </p:nvSpPr>
        <p:spPr>
          <a:xfrm>
            <a:off x="638290" y="2780928"/>
            <a:ext cx="3357645" cy="717352"/>
          </a:xfrm>
          <a:prstGeom prst="roundRect">
            <a:avLst/>
          </a:prstGeom>
          <a:noFill/>
          <a:ln w="57150">
            <a:solidFill>
              <a:srgbClr val="33CC33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B791B-3B5D-430A-90D7-998BB8C494DD}"/>
              </a:ext>
            </a:extLst>
          </p:cNvPr>
          <p:cNvSpPr txBox="1"/>
          <p:nvPr/>
        </p:nvSpPr>
        <p:spPr>
          <a:xfrm>
            <a:off x="2881653" y="2473151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33CC33"/>
                </a:solidFill>
              </a:rPr>
              <a:t>Crash Area</a:t>
            </a:r>
            <a:endParaRPr lang="ko-KR" altLang="en-US" sz="1400" b="1" dirty="0">
              <a:solidFill>
                <a:srgbClr val="33CC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460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en-US" altLang="ko-KR" dirty="0" err="1"/>
              <a:t>RX_Jetbot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23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0D1E032-A0E5-4675-9DED-0659AD7C175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66" y="971850"/>
            <a:ext cx="5982268" cy="528428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F102F8-01C8-41A9-A2F9-D4A2D237DE34}"/>
              </a:ext>
            </a:extLst>
          </p:cNvPr>
          <p:cNvSpPr txBox="1"/>
          <p:nvPr/>
        </p:nvSpPr>
        <p:spPr>
          <a:xfrm>
            <a:off x="2657886" y="6283419"/>
            <a:ext cx="382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4-10 ROS </a:t>
            </a:r>
            <a:r>
              <a:rPr lang="ko-KR" altLang="en-US" sz="1200" dirty="0"/>
              <a:t>수신 후 충돌예상시간</a:t>
            </a:r>
            <a:r>
              <a:rPr lang="en-US" altLang="ko-KR" sz="1200" dirty="0"/>
              <a:t>, </a:t>
            </a:r>
            <a:r>
              <a:rPr lang="ko-KR" altLang="en-US" sz="1200" dirty="0"/>
              <a:t>충돌확률 출력</a:t>
            </a:r>
          </a:p>
        </p:txBody>
      </p:sp>
    </p:spTree>
    <p:extLst>
      <p:ext uri="{BB962C8B-B14F-4D97-AF65-F5344CB8AC3E}">
        <p14:creationId xmlns:p14="http://schemas.microsoft.com/office/powerpoint/2010/main" val="861244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en-US" altLang="ko-KR" dirty="0" err="1"/>
              <a:t>RX_Jetbot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24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0D1E032-A0E5-4675-9DED-0659AD7C175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8770" y="1340768"/>
            <a:ext cx="8646459" cy="4680520"/>
          </a:xfr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2288FDA-1A8B-4ABD-9FD3-3F7EDA3C63D6}"/>
              </a:ext>
            </a:extLst>
          </p:cNvPr>
          <p:cNvSpPr/>
          <p:nvPr/>
        </p:nvSpPr>
        <p:spPr>
          <a:xfrm>
            <a:off x="273922" y="2783387"/>
            <a:ext cx="1814366" cy="877570"/>
          </a:xfrm>
          <a:prstGeom prst="roundRect">
            <a:avLst/>
          </a:prstGeom>
          <a:noFill/>
          <a:ln w="76200">
            <a:solidFill>
              <a:srgbClr val="33CC3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45E8661-C920-4C94-B39B-B5EF0CA16FD2}"/>
              </a:ext>
            </a:extLst>
          </p:cNvPr>
          <p:cNvSpPr/>
          <p:nvPr/>
        </p:nvSpPr>
        <p:spPr>
          <a:xfrm>
            <a:off x="273922" y="3823798"/>
            <a:ext cx="1905739" cy="1091435"/>
          </a:xfrm>
          <a:prstGeom prst="roundRect">
            <a:avLst/>
          </a:prstGeom>
          <a:noFill/>
          <a:ln w="76200">
            <a:solidFill>
              <a:srgbClr val="33CC3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38248F0-C563-4EE9-A5FC-1B263D5C81DA}"/>
              </a:ext>
            </a:extLst>
          </p:cNvPr>
          <p:cNvSpPr/>
          <p:nvPr/>
        </p:nvSpPr>
        <p:spPr>
          <a:xfrm>
            <a:off x="6836010" y="2776244"/>
            <a:ext cx="1884457" cy="904784"/>
          </a:xfrm>
          <a:prstGeom prst="roundRect">
            <a:avLst/>
          </a:prstGeom>
          <a:noFill/>
          <a:ln w="76200">
            <a:solidFill>
              <a:srgbClr val="33CC3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1AE1815-8808-40ED-B441-8C24C8E922A4}"/>
              </a:ext>
            </a:extLst>
          </p:cNvPr>
          <p:cNvSpPr/>
          <p:nvPr/>
        </p:nvSpPr>
        <p:spPr>
          <a:xfrm>
            <a:off x="1186249" y="1795804"/>
            <a:ext cx="1585551" cy="266788"/>
          </a:xfrm>
          <a:prstGeom prst="roundRect">
            <a:avLst/>
          </a:prstGeom>
          <a:noFill/>
          <a:ln w="76200">
            <a:solidFill>
              <a:srgbClr val="33CC3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370EA4-161D-41E4-8B3C-FBCDC35DD628}"/>
              </a:ext>
            </a:extLst>
          </p:cNvPr>
          <p:cNvSpPr/>
          <p:nvPr/>
        </p:nvSpPr>
        <p:spPr>
          <a:xfrm>
            <a:off x="1226000" y="1315206"/>
            <a:ext cx="1905840" cy="266788"/>
          </a:xfrm>
          <a:prstGeom prst="roundRect">
            <a:avLst/>
          </a:prstGeom>
          <a:noFill/>
          <a:ln w="76200">
            <a:solidFill>
              <a:srgbClr val="33CC3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4791F2C-D81C-41FB-8BC9-F45A86DE4CB0}"/>
              </a:ext>
            </a:extLst>
          </p:cNvPr>
          <p:cNvSpPr/>
          <p:nvPr/>
        </p:nvSpPr>
        <p:spPr>
          <a:xfrm>
            <a:off x="2083482" y="2783387"/>
            <a:ext cx="4752528" cy="890497"/>
          </a:xfrm>
          <a:prstGeom prst="roundRect">
            <a:avLst/>
          </a:prstGeom>
          <a:noFill/>
          <a:ln w="76200">
            <a:solidFill>
              <a:srgbClr val="33CC3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8AB239A-267F-41DF-904B-898C411EA95C}"/>
              </a:ext>
            </a:extLst>
          </p:cNvPr>
          <p:cNvSpPr/>
          <p:nvPr/>
        </p:nvSpPr>
        <p:spPr>
          <a:xfrm>
            <a:off x="2178920" y="3823797"/>
            <a:ext cx="4625328" cy="1091435"/>
          </a:xfrm>
          <a:prstGeom prst="roundRect">
            <a:avLst/>
          </a:prstGeom>
          <a:noFill/>
          <a:ln w="76200">
            <a:solidFill>
              <a:srgbClr val="33CC3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A8570D3-226D-4FAA-A11F-97481FB62C21}"/>
              </a:ext>
            </a:extLst>
          </p:cNvPr>
          <p:cNvSpPr/>
          <p:nvPr/>
        </p:nvSpPr>
        <p:spPr>
          <a:xfrm>
            <a:off x="6804248" y="3823797"/>
            <a:ext cx="1884457" cy="1091434"/>
          </a:xfrm>
          <a:prstGeom prst="roundRect">
            <a:avLst/>
          </a:prstGeom>
          <a:noFill/>
          <a:ln w="76200">
            <a:solidFill>
              <a:srgbClr val="33CC3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A4A2C-EFE8-4633-AF62-88D50F4A954D}"/>
              </a:ext>
            </a:extLst>
          </p:cNvPr>
          <p:cNvSpPr txBox="1"/>
          <p:nvPr/>
        </p:nvSpPr>
        <p:spPr>
          <a:xfrm>
            <a:off x="2545632" y="6096598"/>
            <a:ext cx="382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4-11 ROS </a:t>
            </a:r>
            <a:r>
              <a:rPr lang="ko-KR" altLang="en-US" sz="1200" dirty="0"/>
              <a:t>수신 후 충돌예상시간</a:t>
            </a:r>
            <a:r>
              <a:rPr lang="en-US" altLang="ko-KR" sz="1200" dirty="0"/>
              <a:t>, </a:t>
            </a:r>
            <a:r>
              <a:rPr lang="ko-KR" altLang="en-US" sz="1200" dirty="0"/>
              <a:t>충돌확률 출력</a:t>
            </a:r>
          </a:p>
        </p:txBody>
      </p:sp>
    </p:spTree>
    <p:extLst>
      <p:ext uri="{BB962C8B-B14F-4D97-AF65-F5344CB8AC3E}">
        <p14:creationId xmlns:p14="http://schemas.microsoft.com/office/powerpoint/2010/main" val="3864911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시연 영상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25</a:t>
            </a:fld>
            <a:endParaRPr lang="ko-KR" altLang="en-US" dirty="0"/>
          </a:p>
        </p:txBody>
      </p:sp>
      <p:pic>
        <p:nvPicPr>
          <p:cNvPr id="7" name="온라인 미디어 6" title="viewFinal">
            <a:hlinkClick r:id="" action="ppaction://media"/>
            <a:extLst>
              <a:ext uri="{FF2B5EF4-FFF2-40B4-BE49-F238E27FC236}">
                <a16:creationId xmlns:a16="http://schemas.microsoft.com/office/drawing/2014/main" id="{8F4C0E23-0C81-405F-91CA-017B910F9C48}"/>
              </a:ext>
            </a:extLst>
          </p:cNvPr>
          <p:cNvPicPr>
            <a:picLocks noGrp="1" noRot="1" noChangeAspect="1"/>
          </p:cNvPicPr>
          <p:nvPr>
            <p:ph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28650" y="1535113"/>
            <a:ext cx="7886700" cy="443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6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결과물의 활용 방안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26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A4A2C-EFE8-4633-AF62-88D50F4A954D}"/>
              </a:ext>
            </a:extLst>
          </p:cNvPr>
          <p:cNvSpPr txBox="1"/>
          <p:nvPr/>
        </p:nvSpPr>
        <p:spPr>
          <a:xfrm>
            <a:off x="1215071" y="3565822"/>
            <a:ext cx="2775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5-1 </a:t>
            </a:r>
            <a:r>
              <a:rPr lang="ko-KR" altLang="en-US" sz="1200" dirty="0"/>
              <a:t>어린이 보호구역 사고 예방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0FBF49-A165-4898-9ADA-2B69DF64D8D4}"/>
              </a:ext>
            </a:extLst>
          </p:cNvPr>
          <p:cNvSpPr txBox="1"/>
          <p:nvPr/>
        </p:nvSpPr>
        <p:spPr>
          <a:xfrm>
            <a:off x="5370524" y="3610653"/>
            <a:ext cx="2690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5-2 </a:t>
            </a:r>
            <a:r>
              <a:rPr lang="ko-KR" altLang="en-US" sz="1200" dirty="0"/>
              <a:t>물류창고 작업자 사고 예방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3D6E27-4E89-4D82-8354-A913D45E8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12" y="1445403"/>
            <a:ext cx="3118750" cy="2121137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737F69D7-87F7-47AD-BB1C-7CF23520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3684079" cy="207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17929118-FFEF-4C27-9A56-FE00BE18C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434331"/>
            <a:ext cx="509539" cy="347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그림 6" descr="도로, 실외, 건물, 거리이(가) 표시된 사진&#10;&#10;자동 생성된 설명">
            <a:extLst>
              <a:ext uri="{FF2B5EF4-FFF2-40B4-BE49-F238E27FC236}">
                <a16:creationId xmlns:a16="http://schemas.microsoft.com/office/drawing/2014/main" id="{DDA9B223-7F63-4072-86EF-BD74069BE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147" y="4039281"/>
            <a:ext cx="3684080" cy="20127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7A9379-C153-47EE-A6EB-40869BD7249E}"/>
              </a:ext>
            </a:extLst>
          </p:cNvPr>
          <p:cNvSpPr txBox="1"/>
          <p:nvPr/>
        </p:nvSpPr>
        <p:spPr>
          <a:xfrm>
            <a:off x="5402572" y="6077376"/>
            <a:ext cx="2536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5-4 </a:t>
            </a:r>
            <a:r>
              <a:rPr lang="ko-KR" altLang="en-US" sz="1200" dirty="0"/>
              <a:t>긴급 차량 추돌사고 방지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8CE78B-DF45-45AC-9832-26ACC7E65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58" y="4289022"/>
            <a:ext cx="3201714" cy="176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2E94DF2-46D6-41C3-94CB-E88CE4C5C0D3}"/>
              </a:ext>
            </a:extLst>
          </p:cNvPr>
          <p:cNvSpPr txBox="1"/>
          <p:nvPr/>
        </p:nvSpPr>
        <p:spPr>
          <a:xfrm>
            <a:off x="1148340" y="6077376"/>
            <a:ext cx="2898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5-4 </a:t>
            </a:r>
            <a:r>
              <a:rPr lang="ko-KR" altLang="en-US" sz="1200" dirty="0"/>
              <a:t>아파트 단지 내 추돌사고 방지</a:t>
            </a:r>
          </a:p>
        </p:txBody>
      </p:sp>
    </p:spTree>
    <p:extLst>
      <p:ext uri="{BB962C8B-B14F-4D97-AF65-F5344CB8AC3E}">
        <p14:creationId xmlns:p14="http://schemas.microsoft.com/office/powerpoint/2010/main" val="1973759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결과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향후 연구 방안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A4A2C-EFE8-4633-AF62-88D50F4A954D}"/>
              </a:ext>
            </a:extLst>
          </p:cNvPr>
          <p:cNvSpPr txBox="1"/>
          <p:nvPr/>
        </p:nvSpPr>
        <p:spPr>
          <a:xfrm>
            <a:off x="1508040" y="4078303"/>
            <a:ext cx="2621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5-6 </a:t>
            </a:r>
            <a:r>
              <a:rPr lang="ko-KR" altLang="en-US" sz="1200" dirty="0"/>
              <a:t>빛 반사로 명도가 높아짐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B1108D-ADD1-443E-AD76-4E55B4A23B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7" t="39541" r="29002" b="140"/>
          <a:stretch/>
        </p:blipFill>
        <p:spPr>
          <a:xfrm>
            <a:off x="1475656" y="1218640"/>
            <a:ext cx="2376264" cy="27577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26C5A8-AF36-47F5-93B1-BF3828E3EB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8" t="39541" r="29002"/>
          <a:stretch/>
        </p:blipFill>
        <p:spPr>
          <a:xfrm>
            <a:off x="5292082" y="1212217"/>
            <a:ext cx="2376264" cy="27642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0FBF49-A165-4898-9ADA-2B69DF64D8D4}"/>
              </a:ext>
            </a:extLst>
          </p:cNvPr>
          <p:cNvSpPr txBox="1"/>
          <p:nvPr/>
        </p:nvSpPr>
        <p:spPr>
          <a:xfrm>
            <a:off x="5187071" y="4078304"/>
            <a:ext cx="2586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5-7 </a:t>
            </a:r>
            <a:r>
              <a:rPr lang="ko-KR" altLang="en-US" sz="1200" dirty="0"/>
              <a:t>카메라 </a:t>
            </a:r>
            <a:r>
              <a:rPr lang="en-US" altLang="ko-KR" sz="1200" dirty="0"/>
              <a:t>Auto Focus </a:t>
            </a:r>
            <a:r>
              <a:rPr lang="ko-KR" altLang="en-US" sz="1200" dirty="0"/>
              <a:t>동작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A342FD-FA75-4163-8C5F-06D41BE9DDE6}"/>
              </a:ext>
            </a:extLst>
          </p:cNvPr>
          <p:cNvSpPr txBox="1"/>
          <p:nvPr/>
        </p:nvSpPr>
        <p:spPr>
          <a:xfrm>
            <a:off x="696352" y="4529093"/>
            <a:ext cx="7751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카메라 </a:t>
            </a:r>
            <a:r>
              <a:rPr lang="en-US" altLang="ko-KR" dirty="0">
                <a:solidFill>
                  <a:srgbClr val="FF0000"/>
                </a:solidFill>
              </a:rPr>
              <a:t>Image Detect, AR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marker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Detect </a:t>
            </a:r>
            <a:r>
              <a:rPr lang="ko-KR" altLang="en-US" dirty="0">
                <a:solidFill>
                  <a:srgbClr val="FF0000"/>
                </a:solidFill>
              </a:rPr>
              <a:t>피사체의 상태에 영향을 받음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빛 반사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피사체의 각도에 따른 왜곡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초점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피사체의 해상도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화면상의 크기</a:t>
            </a:r>
          </a:p>
        </p:txBody>
      </p:sp>
    </p:spTree>
    <p:extLst>
      <p:ext uri="{BB962C8B-B14F-4D97-AF65-F5344CB8AC3E}">
        <p14:creationId xmlns:p14="http://schemas.microsoft.com/office/powerpoint/2010/main" val="3809336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26"/>
          <p:cNvGrpSpPr/>
          <p:nvPr/>
        </p:nvGrpSpPr>
        <p:grpSpPr>
          <a:xfrm>
            <a:off x="0" y="692696"/>
            <a:ext cx="5400600" cy="6165304"/>
            <a:chOff x="1" y="260648"/>
            <a:chExt cx="6228182" cy="660439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1" y="836712"/>
              <a:ext cx="5546802" cy="60212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3484" y="260648"/>
              <a:ext cx="5547600" cy="1152227"/>
            </a:xfrm>
            <a:prstGeom prst="rect">
              <a:avLst/>
            </a:prstGeom>
            <a:gradFill>
              <a:gsLst>
                <a:gs pos="61000">
                  <a:schemeClr val="bg1"/>
                </a:gs>
                <a:gs pos="76000">
                  <a:schemeClr val="bg1">
                    <a:alpha val="48000"/>
                  </a:schemeClr>
                </a:gs>
                <a:gs pos="84000">
                  <a:schemeClr val="bg1">
                    <a:alpha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5400000">
              <a:off x="2640670" y="3277532"/>
              <a:ext cx="6022800" cy="1152227"/>
            </a:xfrm>
            <a:prstGeom prst="rect">
              <a:avLst/>
            </a:prstGeom>
            <a:gradFill>
              <a:gsLst>
                <a:gs pos="61000">
                  <a:schemeClr val="bg1"/>
                </a:gs>
                <a:gs pos="76000">
                  <a:schemeClr val="bg1">
                    <a:alpha val="48000"/>
                  </a:schemeClr>
                </a:gs>
                <a:gs pos="84000">
                  <a:schemeClr val="bg1">
                    <a:alpha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924772" y="2564906"/>
            <a:ext cx="5671564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6000" b="1" spc="50" dirty="0">
                <a:ln w="11430"/>
                <a:solidFill>
                  <a:schemeClr val="accent3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감 사 합 </a:t>
            </a:r>
            <a:r>
              <a:rPr lang="ko-KR" altLang="en-US" sz="6000" b="1" spc="50" dirty="0" err="1">
                <a:ln w="11430"/>
                <a:solidFill>
                  <a:schemeClr val="accent3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니</a:t>
            </a:r>
            <a:r>
              <a:rPr lang="ko-KR" altLang="en-US" sz="6000" b="1" spc="50" dirty="0">
                <a:ln w="11430"/>
                <a:solidFill>
                  <a:schemeClr val="accent3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다</a:t>
            </a:r>
            <a:r>
              <a:rPr lang="en-US" altLang="ko-KR" sz="6000" b="1" spc="50" dirty="0">
                <a:ln w="11430"/>
                <a:solidFill>
                  <a:schemeClr val="accent3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  <a:endParaRPr lang="ko-KR" altLang="en-US" sz="6000" b="1" spc="50" dirty="0">
              <a:ln w="11430"/>
              <a:solidFill>
                <a:schemeClr val="accent3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532440" y="6492875"/>
            <a:ext cx="581996" cy="365125"/>
          </a:xfrm>
          <a:prstGeom prst="rect">
            <a:avLst/>
          </a:prstGeom>
        </p:spPr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28</a:t>
            </a:fld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맑은 고딕"/>
              </a:rPr>
              <a:t>1. </a:t>
            </a:r>
            <a:r>
              <a:rPr lang="ko-KR" altLang="en-US" dirty="0">
                <a:ea typeface="맑은 고딕"/>
              </a:rPr>
              <a:t>프로젝트 소개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개발 배경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</a:t>
            </a:fld>
            <a:endParaRPr lang="ko-KR" altLang="en-US" dirty="0"/>
          </a:p>
        </p:txBody>
      </p:sp>
      <p:pic>
        <p:nvPicPr>
          <p:cNvPr id="10" name="온라인 미디어 9" title="아파트 단지 내 어린이 교통사고 잇따라…교통 안전 사각지대   Chrome 2020 10 27 11 41 48">
            <a:hlinkClick r:id="" action="ppaction://media"/>
            <a:extLst>
              <a:ext uri="{FF2B5EF4-FFF2-40B4-BE49-F238E27FC236}">
                <a16:creationId xmlns:a16="http://schemas.microsoft.com/office/drawing/2014/main" id="{1D4996E7-AFF6-468B-9279-1B181D965438}"/>
              </a:ext>
            </a:extLst>
          </p:cNvPr>
          <p:cNvPicPr>
            <a:picLocks noGrp="1" noRot="1" noChangeAspect="1"/>
          </p:cNvPicPr>
          <p:nvPr>
            <p:ph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28650" y="1535113"/>
            <a:ext cx="7886700" cy="44370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8A8BD5-D4AC-4881-8503-688F9D136ECD}"/>
              </a:ext>
            </a:extLst>
          </p:cNvPr>
          <p:cNvSpPr txBox="1"/>
          <p:nvPr/>
        </p:nvSpPr>
        <p:spPr>
          <a:xfrm>
            <a:off x="1954911" y="5972175"/>
            <a:ext cx="5234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https://mn.kbs.co.kr/news/view.do?ncd=3121094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53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9DF73-395E-496D-9EF5-82FAD86924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첨부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2D3E96-37B5-4BA0-BBF4-E387A886C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개발 프로세스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72212A-0237-43D4-86A5-80718ECB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29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4EBA2A-A39B-45CB-998C-AA2720793CB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512E0F-A16E-407F-8F53-3EE6E168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8" y="1937087"/>
            <a:ext cx="8837444" cy="298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3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6F17D-6F2E-4288-8BE4-FDAED03994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첨부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3C933C-1162-4690-9BDF-11A1E3D5F8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개발 이슈 리스트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0E5B62-B0AE-4FD1-B6C5-5BB87EDE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30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EDE2724-EB59-4A9D-8F67-9B8E0F3F857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+mn-ea"/>
              </a:rPr>
              <a:t>1. </a:t>
            </a:r>
            <a:r>
              <a:rPr lang="ko-KR" altLang="en-US" sz="2000" dirty="0">
                <a:latin typeface="+mn-ea"/>
              </a:rPr>
              <a:t>멀티 쓰레드 작성시 </a:t>
            </a:r>
            <a:r>
              <a:rPr lang="en-US" altLang="ko-KR" sz="2000" dirty="0">
                <a:latin typeface="+mn-ea"/>
              </a:rPr>
              <a:t>ROS</a:t>
            </a:r>
            <a:r>
              <a:rPr lang="ko-KR" altLang="en-US" sz="2000" dirty="0">
                <a:latin typeface="+mn-ea"/>
              </a:rPr>
              <a:t>는 </a:t>
            </a:r>
            <a:r>
              <a:rPr lang="en-US" altLang="ko-KR" sz="2000" dirty="0">
                <a:latin typeface="+mn-ea"/>
              </a:rPr>
              <a:t>Main </a:t>
            </a:r>
            <a:r>
              <a:rPr lang="ko-KR" altLang="en-US" sz="2000" dirty="0">
                <a:latin typeface="+mn-ea"/>
              </a:rPr>
              <a:t>함수에서 동작</a:t>
            </a:r>
          </a:p>
          <a:p>
            <a:r>
              <a:rPr lang="en-US" altLang="ko-KR" sz="2000" dirty="0">
                <a:latin typeface="+mn-ea"/>
              </a:rPr>
              <a:t>2. </a:t>
            </a:r>
            <a:r>
              <a:rPr lang="ko-KR" altLang="en-US" sz="2000" dirty="0">
                <a:latin typeface="+mn-ea"/>
              </a:rPr>
              <a:t>무선랜 사용시 </a:t>
            </a:r>
            <a:r>
              <a:rPr lang="en-US" altLang="ko-KR" sz="2000" dirty="0">
                <a:latin typeface="+mn-ea"/>
              </a:rPr>
              <a:t>ROS</a:t>
            </a:r>
            <a:r>
              <a:rPr lang="ko-KR" altLang="en-US" sz="2000" dirty="0">
                <a:latin typeface="+mn-ea"/>
              </a:rPr>
              <a:t>는 </a:t>
            </a:r>
            <a:r>
              <a:rPr lang="en-US" altLang="ko-KR" sz="2000" dirty="0">
                <a:latin typeface="+mn-ea"/>
              </a:rPr>
              <a:t>localhost</a:t>
            </a:r>
            <a:r>
              <a:rPr lang="ko-KR" altLang="en-US" sz="2000" dirty="0">
                <a:latin typeface="+mn-ea"/>
              </a:rPr>
              <a:t>가 아닌 </a:t>
            </a:r>
            <a:r>
              <a:rPr lang="en-US" altLang="ko-KR" sz="2000" dirty="0">
                <a:latin typeface="+mn-ea"/>
              </a:rPr>
              <a:t>IP</a:t>
            </a:r>
            <a:r>
              <a:rPr lang="ko-KR" altLang="en-US" sz="2000" dirty="0">
                <a:latin typeface="+mn-ea"/>
              </a:rPr>
              <a:t>주소 할당</a:t>
            </a:r>
          </a:p>
          <a:p>
            <a:r>
              <a:rPr lang="en-US" altLang="ko-KR" sz="2000" dirty="0">
                <a:latin typeface="+mn-ea"/>
              </a:rPr>
              <a:t>3. ROS</a:t>
            </a:r>
            <a:r>
              <a:rPr lang="ko-KR" altLang="en-US" sz="2000" dirty="0">
                <a:latin typeface="+mn-ea"/>
              </a:rPr>
              <a:t>는 동일 네트워크에서 동작</a:t>
            </a:r>
          </a:p>
          <a:p>
            <a:r>
              <a:rPr lang="en-US" altLang="ko-KR" sz="2000" dirty="0">
                <a:latin typeface="+mn-ea"/>
              </a:rPr>
              <a:t>4. </a:t>
            </a:r>
            <a:r>
              <a:rPr lang="ko-KR" altLang="en-US" sz="2000" dirty="0">
                <a:latin typeface="+mn-ea"/>
              </a:rPr>
              <a:t>카메라 빛 반사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각도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초점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해상도가 </a:t>
            </a:r>
            <a:r>
              <a:rPr lang="en-US" altLang="ko-KR" sz="2000" dirty="0">
                <a:latin typeface="+mn-ea"/>
              </a:rPr>
              <a:t>Detect</a:t>
            </a:r>
            <a:r>
              <a:rPr lang="ko-KR" altLang="en-US" sz="2000" dirty="0">
                <a:latin typeface="+mn-ea"/>
              </a:rPr>
              <a:t>에 영향</a:t>
            </a:r>
          </a:p>
          <a:p>
            <a:r>
              <a:rPr lang="en-US" altLang="ko-KR" sz="2000" dirty="0">
                <a:latin typeface="+mn-ea"/>
              </a:rPr>
              <a:t>5. Queue</a:t>
            </a:r>
            <a:r>
              <a:rPr lang="ko-KR" altLang="en-US" sz="2000" dirty="0">
                <a:latin typeface="+mn-ea"/>
              </a:rPr>
              <a:t>사이즈 초과 시 </a:t>
            </a:r>
            <a:r>
              <a:rPr lang="en-US" altLang="ko-KR" sz="2000" dirty="0" err="1">
                <a:latin typeface="+mn-ea"/>
              </a:rPr>
              <a:t>Jetbot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강제종료</a:t>
            </a:r>
          </a:p>
          <a:p>
            <a:r>
              <a:rPr lang="en-US" altLang="ko-KR" sz="2000" dirty="0">
                <a:latin typeface="+mn-ea"/>
              </a:rPr>
              <a:t>6. </a:t>
            </a:r>
            <a:r>
              <a:rPr lang="ko-KR" altLang="en-US" sz="2000" dirty="0">
                <a:latin typeface="+mn-ea"/>
              </a:rPr>
              <a:t>카메라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한대로 사람</a:t>
            </a:r>
            <a:r>
              <a:rPr lang="en-US" altLang="ko-KR" sz="2000" dirty="0">
                <a:latin typeface="+mn-ea"/>
              </a:rPr>
              <a:t>(Yolo3), Color </a:t>
            </a:r>
            <a:r>
              <a:rPr lang="ko-KR" altLang="en-US" sz="2000" dirty="0">
                <a:latin typeface="+mn-ea"/>
              </a:rPr>
              <a:t>동시 </a:t>
            </a:r>
            <a:r>
              <a:rPr lang="en-US" altLang="ko-KR" sz="2000" dirty="0">
                <a:latin typeface="+mn-ea"/>
              </a:rPr>
              <a:t>Detect </a:t>
            </a:r>
            <a:r>
              <a:rPr lang="ko-KR" altLang="en-US" sz="2000" dirty="0">
                <a:latin typeface="+mn-ea"/>
              </a:rPr>
              <a:t>시 메모리 부족으로 프로그램 정지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&gt; SW</a:t>
            </a:r>
            <a:r>
              <a:rPr lang="ko-KR" altLang="en-US" sz="2000" dirty="0">
                <a:latin typeface="+mn-ea"/>
              </a:rPr>
              <a:t>의 문제가 아닌 </a:t>
            </a:r>
            <a:r>
              <a:rPr lang="en-US" altLang="ko-KR" sz="2000" dirty="0">
                <a:latin typeface="+mn-ea"/>
              </a:rPr>
              <a:t>Jetson Xavier </a:t>
            </a:r>
            <a:r>
              <a:rPr lang="ko-KR" altLang="en-US" sz="2000" dirty="0">
                <a:latin typeface="+mn-ea"/>
              </a:rPr>
              <a:t>프로세스 메모리 문제로 판단</a:t>
            </a:r>
          </a:p>
          <a:p>
            <a:r>
              <a:rPr lang="en-US" altLang="ko-KR" sz="2000" dirty="0">
                <a:latin typeface="+mn-ea"/>
              </a:rPr>
              <a:t>7. </a:t>
            </a:r>
            <a:r>
              <a:rPr lang="ko-KR" altLang="en-US" sz="2000" dirty="0">
                <a:latin typeface="+mn-ea"/>
              </a:rPr>
              <a:t>한 코드안에서 </a:t>
            </a:r>
            <a:r>
              <a:rPr lang="en-US" altLang="ko-KR" sz="2000" dirty="0">
                <a:latin typeface="+mn-ea"/>
              </a:rPr>
              <a:t>1</a:t>
            </a:r>
            <a:r>
              <a:rPr lang="ko-KR" altLang="en-US" sz="2000" dirty="0">
                <a:latin typeface="+mn-ea"/>
              </a:rPr>
              <a:t>번 카메라로 사람</a:t>
            </a:r>
            <a:r>
              <a:rPr lang="en-US" altLang="ko-KR" sz="2000" dirty="0">
                <a:latin typeface="+mn-ea"/>
              </a:rPr>
              <a:t>(Yolo3), 2</a:t>
            </a:r>
            <a:r>
              <a:rPr lang="ko-KR" altLang="en-US" sz="2000" dirty="0">
                <a:latin typeface="+mn-ea"/>
              </a:rPr>
              <a:t>번 카메라로 </a:t>
            </a:r>
            <a:r>
              <a:rPr lang="en-US" altLang="ko-KR" sz="2000" dirty="0">
                <a:latin typeface="+mn-ea"/>
              </a:rPr>
              <a:t>Color Detect</a:t>
            </a:r>
            <a:r>
              <a:rPr lang="ko-KR" altLang="en-US" sz="2000" dirty="0">
                <a:latin typeface="+mn-ea"/>
              </a:rPr>
              <a:t>시 먼저 실행중인 프로세스가 정지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&gt; Ros</a:t>
            </a:r>
            <a:r>
              <a:rPr lang="ko-KR" altLang="en-US" sz="2000" dirty="0">
                <a:latin typeface="+mn-ea"/>
              </a:rPr>
              <a:t>로 프로세스 나눠서 실행</a:t>
            </a:r>
          </a:p>
          <a:p>
            <a:r>
              <a:rPr lang="en-US" altLang="ko-KR" sz="2000" dirty="0">
                <a:latin typeface="+mn-ea"/>
              </a:rPr>
              <a:t>8. USB Hub </a:t>
            </a:r>
            <a:r>
              <a:rPr lang="ko-KR" altLang="en-US" sz="2000" dirty="0">
                <a:latin typeface="+mn-ea"/>
              </a:rPr>
              <a:t>사용 시 </a:t>
            </a:r>
            <a:r>
              <a:rPr lang="en-US" altLang="ko-KR" sz="2000" dirty="0">
                <a:latin typeface="+mn-ea"/>
              </a:rPr>
              <a:t>Cam Number</a:t>
            </a:r>
            <a:r>
              <a:rPr lang="ko-KR" altLang="en-US" sz="2000" dirty="0">
                <a:latin typeface="+mn-ea"/>
              </a:rPr>
              <a:t>가 고정이 안되는 것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&gt; USB Hub</a:t>
            </a:r>
            <a:r>
              <a:rPr lang="ko-KR" altLang="en-US" sz="2000" dirty="0">
                <a:latin typeface="+mn-ea"/>
              </a:rPr>
              <a:t> 사용하지 않고 물리적으로 직접연결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9. </a:t>
            </a:r>
            <a:r>
              <a:rPr lang="ko-KR" altLang="en-US" sz="2000" dirty="0">
                <a:latin typeface="+mn-ea"/>
              </a:rPr>
              <a:t>충돌확률 계산 시 테일러 급수로 근사하면 오차가 발산 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&gt; ERF </a:t>
            </a:r>
            <a:r>
              <a:rPr lang="ko-KR" altLang="en-US" sz="2000" dirty="0">
                <a:latin typeface="+mn-ea"/>
              </a:rPr>
              <a:t>방식으로 근사</a:t>
            </a: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9211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9DF73-395E-496D-9EF5-82FAD86924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첨부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2D3E96-37B5-4BA0-BBF4-E387A886C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3. BOM(Bills of Material) List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72212A-0237-43D4-86A5-80718ECB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31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4EBA2A-A39B-45CB-998C-AA2720793CB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44D8B3-5E4B-4DCB-A44B-076A197B8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" y="2169733"/>
            <a:ext cx="8895825" cy="251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63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1275D-1B13-46B7-A97B-5498512ECC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첨부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D9EA98-9AB7-4722-8C8F-84A9192911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회의록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A7495F-4B94-42BF-8313-1D869D35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32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4915623-F43D-489B-B9FF-CCAA5B3C011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94405"/>
            <a:ext cx="7886700" cy="4316889"/>
          </a:xfrm>
        </p:spPr>
      </p:pic>
    </p:spTree>
    <p:extLst>
      <p:ext uri="{BB962C8B-B14F-4D97-AF65-F5344CB8AC3E}">
        <p14:creationId xmlns:p14="http://schemas.microsoft.com/office/powerpoint/2010/main" val="2727946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9DF73-395E-496D-9EF5-82FAD86924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첨부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2D3E96-37B5-4BA0-BBF4-E387A886C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사용 환경 및 </a:t>
            </a:r>
            <a:r>
              <a:rPr lang="en-US" altLang="ko-KR" dirty="0"/>
              <a:t>GitHub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72212A-0237-43D4-86A5-80718ECB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33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E4EBA2A-A39B-45CB-998C-AA2720793CB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341B87-BAA6-46D8-AA46-F5BB22D91770}"/>
              </a:ext>
            </a:extLst>
          </p:cNvPr>
          <p:cNvSpPr txBox="1"/>
          <p:nvPr/>
        </p:nvSpPr>
        <p:spPr>
          <a:xfrm>
            <a:off x="628650" y="1020232"/>
            <a:ext cx="351130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400" b="1" i="0" dirty="0">
                <a:solidFill>
                  <a:srgbClr val="24292E"/>
                </a:solidFill>
                <a:effectLst/>
                <a:latin typeface="+mn-ea"/>
              </a:rPr>
              <a:t>사용 환경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4292E"/>
                </a:solidFill>
                <a:latin typeface="+mn-ea"/>
              </a:rPr>
              <a:t>U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+mn-ea"/>
              </a:rPr>
              <a:t>buntu 18.04 LTS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4292E"/>
                </a:solidFill>
                <a:latin typeface="+mn-ea"/>
              </a:rPr>
              <a:t>O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+mn-ea"/>
              </a:rPr>
              <a:t>penCV 3.4.0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0" i="0" dirty="0" err="1">
                <a:solidFill>
                  <a:srgbClr val="24292E"/>
                </a:solidFill>
                <a:effectLst/>
                <a:latin typeface="+mn-ea"/>
              </a:rPr>
              <a:t>Cuda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+mn-ea"/>
              </a:rPr>
              <a:t> 10.0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24292E"/>
                </a:solidFill>
                <a:latin typeface="+mn-ea"/>
              </a:rPr>
              <a:t>DarkNet</a:t>
            </a:r>
            <a:r>
              <a:rPr lang="en-US" altLang="ko-KR" sz="2000" dirty="0">
                <a:solidFill>
                  <a:srgbClr val="24292E"/>
                </a:solidFill>
                <a:latin typeface="+mn-ea"/>
              </a:rPr>
              <a:t> Yolo3</a:t>
            </a:r>
            <a:endParaRPr lang="en-US" altLang="ko-KR" sz="2000" b="0" i="0" dirty="0">
              <a:solidFill>
                <a:srgbClr val="24292E"/>
              </a:solidFill>
              <a:effectLst/>
              <a:latin typeface="+mn-e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24292E"/>
                </a:solidFill>
                <a:effectLst/>
                <a:latin typeface="+mn-ea"/>
              </a:rPr>
              <a:t>NVIDIA Xavier AGX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4292E"/>
                </a:solidFill>
                <a:latin typeface="+mn-ea"/>
              </a:rPr>
              <a:t>NVIDIA </a:t>
            </a:r>
            <a:r>
              <a:rPr lang="en-US" altLang="ko-KR" sz="2000" dirty="0" err="1">
                <a:solidFill>
                  <a:srgbClr val="24292E"/>
                </a:solidFill>
                <a:latin typeface="+mn-ea"/>
              </a:rPr>
              <a:t>JetsonNano</a:t>
            </a:r>
            <a:endParaRPr lang="en-US" altLang="ko-KR" sz="2000" dirty="0">
              <a:solidFill>
                <a:srgbClr val="24292E"/>
              </a:solidFill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24292E"/>
                </a:solidFill>
                <a:effectLst/>
                <a:latin typeface="+mn-ea"/>
              </a:rPr>
              <a:t>ROS Melodic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0" i="0" dirty="0" err="1">
                <a:solidFill>
                  <a:srgbClr val="24292E"/>
                </a:solidFill>
                <a:effectLst/>
                <a:latin typeface="+mn-ea"/>
              </a:rPr>
              <a:t>Logitec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+mn-ea"/>
              </a:rPr>
              <a:t> HD USB </a:t>
            </a:r>
            <a:r>
              <a:rPr lang="en-US" altLang="ko-KR" sz="2000" dirty="0">
                <a:solidFill>
                  <a:srgbClr val="24292E"/>
                </a:solidFill>
                <a:latin typeface="+mn-ea"/>
              </a:rPr>
              <a:t>C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+mn-ea"/>
              </a:rPr>
              <a:t>amera (1080p)</a:t>
            </a:r>
          </a:p>
        </p:txBody>
      </p:sp>
    </p:spTree>
    <p:extLst>
      <p:ext uri="{BB962C8B-B14F-4D97-AF65-F5344CB8AC3E}">
        <p14:creationId xmlns:p14="http://schemas.microsoft.com/office/powerpoint/2010/main" val="3553551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FA86840-E045-4105-86BF-931833F496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altLang="ko-KR" dirty="0">
                <a:ea typeface="맑은 고딕"/>
              </a:rPr>
              <a:t>1. </a:t>
            </a:r>
            <a:r>
              <a:rPr lang="ko-KR" altLang="en-US" dirty="0">
                <a:ea typeface="맑은 고딕"/>
              </a:rPr>
              <a:t>프로젝트 소개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DF907FA6-7AF6-48C4-890F-ABC78E9374C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17989" y="574581"/>
            <a:ext cx="5866179" cy="3972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개발 배경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C6EABF-E531-4731-9560-CFDD24A3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3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2825" y="1997902"/>
            <a:ext cx="4189175" cy="2244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88024" y="1340768"/>
            <a:ext cx="4152900" cy="290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BD5075-F1C2-47AF-BC17-E2ACFF4DA4B6}"/>
              </a:ext>
            </a:extLst>
          </p:cNvPr>
          <p:cNvSpPr txBox="1"/>
          <p:nvPr/>
        </p:nvSpPr>
        <p:spPr>
          <a:xfrm>
            <a:off x="1285419" y="4242818"/>
            <a:ext cx="2383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1-1 AEB </a:t>
            </a:r>
            <a:r>
              <a:rPr lang="ko-KR" altLang="en-US" sz="1200" dirty="0"/>
              <a:t>구성 </a:t>
            </a:r>
            <a:r>
              <a:rPr lang="en-US" altLang="ko-KR" sz="1200" dirty="0"/>
              <a:t>(</a:t>
            </a:r>
            <a:r>
              <a:rPr lang="ko-KR" altLang="en-US" sz="1200" dirty="0"/>
              <a:t>현대모비스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5E967-10EE-4603-95CB-68317EEB845A}"/>
              </a:ext>
            </a:extLst>
          </p:cNvPr>
          <p:cNvSpPr txBox="1"/>
          <p:nvPr/>
        </p:nvSpPr>
        <p:spPr>
          <a:xfrm>
            <a:off x="479373" y="5055567"/>
            <a:ext cx="8185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</a:t>
            </a:r>
            <a:r>
              <a:rPr lang="en-US" altLang="ko-KR" dirty="0"/>
              <a:t>AEB</a:t>
            </a:r>
            <a:r>
              <a:rPr lang="ko-KR" altLang="en-US" dirty="0"/>
              <a:t>는 직진 차량</a:t>
            </a:r>
            <a:r>
              <a:rPr lang="en-US" altLang="ko-KR" dirty="0"/>
              <a:t>, </a:t>
            </a:r>
            <a:r>
              <a:rPr lang="ko-KR" altLang="en-US" dirty="0"/>
              <a:t>자전거</a:t>
            </a:r>
            <a:r>
              <a:rPr lang="en-US" altLang="ko-KR" dirty="0"/>
              <a:t>, </a:t>
            </a:r>
            <a:r>
              <a:rPr lang="ko-KR" altLang="en-US" dirty="0"/>
              <a:t>횡단 보행자에 대해서만 동작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카메라를 통해  사각지대에서 접근하는 오토바이</a:t>
            </a:r>
            <a:r>
              <a:rPr lang="en-US" altLang="ko-KR" dirty="0"/>
              <a:t>, </a:t>
            </a:r>
            <a:r>
              <a:rPr lang="ko-KR" altLang="en-US" dirty="0"/>
              <a:t>전동 킥보드도 검출 가능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A93CCE-5D06-4C03-BF44-8692B674E3BC}"/>
              </a:ext>
            </a:extLst>
          </p:cNvPr>
          <p:cNvSpPr txBox="1"/>
          <p:nvPr/>
        </p:nvSpPr>
        <p:spPr>
          <a:xfrm>
            <a:off x="5279392" y="4242817"/>
            <a:ext cx="3170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1-2 </a:t>
            </a:r>
            <a:r>
              <a:rPr lang="ko-KR" altLang="en-US" sz="1200" dirty="0"/>
              <a:t>아파트단지 사고사례 </a:t>
            </a:r>
            <a:r>
              <a:rPr lang="en-US" altLang="ko-KR" sz="1200" dirty="0"/>
              <a:t>(KBS</a:t>
            </a:r>
            <a:r>
              <a:rPr lang="ko-KR" altLang="en-US" sz="1200" dirty="0"/>
              <a:t> </a:t>
            </a:r>
            <a:r>
              <a:rPr lang="en-US" altLang="ko-KR" sz="1200" dirty="0"/>
              <a:t>NEWS)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2265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FA86840-E045-4105-86BF-931833F496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altLang="ko-KR" dirty="0">
                <a:ea typeface="맑은 고딕"/>
              </a:rPr>
              <a:t>1. </a:t>
            </a:r>
            <a:r>
              <a:rPr lang="ko-KR" altLang="en-US" dirty="0">
                <a:ea typeface="맑은 고딕"/>
              </a:rPr>
              <a:t>프로젝트 소개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DF907FA6-7AF6-48C4-890F-ABC78E9374C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17989" y="574581"/>
            <a:ext cx="6154211" cy="3972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확장된 </a:t>
            </a:r>
            <a:r>
              <a:rPr lang="en-US" altLang="ko-KR" dirty="0"/>
              <a:t>AEB (Extended Autonomous Emergency Braking)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C6EABF-E531-4731-9560-CFDD24A3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4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21" y="1965396"/>
            <a:ext cx="4189175" cy="3359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453" y="1242201"/>
            <a:ext cx="4152900" cy="4082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42908" y="5428905"/>
            <a:ext cx="246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기존의 </a:t>
            </a:r>
            <a:r>
              <a:rPr lang="en-US" altLang="ko-KR" sz="2800" b="1" dirty="0"/>
              <a:t>AEB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33299" y="5385491"/>
            <a:ext cx="260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Extended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AEB</a:t>
            </a:r>
            <a:endParaRPr lang="ko-KR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184602" y="3977569"/>
            <a:ext cx="29273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FF0000"/>
                </a:solidFill>
              </a:rPr>
              <a:t>AUTO BRAKE</a:t>
            </a:r>
            <a:endParaRPr lang="ko-KR" alt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305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목표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제동거리</a:t>
            </a:r>
            <a:r>
              <a:rPr lang="en-US" altLang="ko-KR" dirty="0"/>
              <a:t>, </a:t>
            </a:r>
            <a:r>
              <a:rPr lang="ko-KR" altLang="en-US" dirty="0"/>
              <a:t>충돌 확률 기준 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5</a:t>
            </a:fld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B9758E2-DA50-49E2-9C0B-6C6C6ACC925B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22" y="1360841"/>
            <a:ext cx="4087366" cy="209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4982FF-B708-4D79-B2D5-A45BC4CB7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30" y="1390650"/>
            <a:ext cx="3143250" cy="2038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388B3-E24C-4364-9381-B92BAED3D449}"/>
              </a:ext>
            </a:extLst>
          </p:cNvPr>
          <p:cNvSpPr txBox="1"/>
          <p:nvPr/>
        </p:nvSpPr>
        <p:spPr>
          <a:xfrm>
            <a:off x="1559064" y="3414443"/>
            <a:ext cx="2058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2-1 </a:t>
            </a:r>
            <a:r>
              <a:rPr lang="ko-KR" altLang="en-US" sz="1200" dirty="0"/>
              <a:t>제동거리 </a:t>
            </a:r>
            <a:r>
              <a:rPr lang="en-US" altLang="ko-KR" sz="1200" dirty="0"/>
              <a:t>(</a:t>
            </a:r>
            <a:r>
              <a:rPr lang="ko-KR" altLang="en-US" sz="1200" dirty="0"/>
              <a:t>경찰청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F32C2-6FBA-446F-BE3A-E0D85FCAA3A1}"/>
              </a:ext>
            </a:extLst>
          </p:cNvPr>
          <p:cNvSpPr txBox="1"/>
          <p:nvPr/>
        </p:nvSpPr>
        <p:spPr>
          <a:xfrm>
            <a:off x="5507424" y="3414442"/>
            <a:ext cx="27831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2-2 </a:t>
            </a:r>
            <a:r>
              <a:rPr lang="ko-KR" altLang="en-US" sz="1200" dirty="0"/>
              <a:t>전방 센서 범위 </a:t>
            </a:r>
            <a:r>
              <a:rPr lang="en-US" altLang="ko-KR" sz="1200" dirty="0"/>
              <a:t>(</a:t>
            </a:r>
            <a:r>
              <a:rPr lang="ko-KR" altLang="en-US" sz="1200" dirty="0"/>
              <a:t>현대모비스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41041-06B7-43D8-894D-0233C3179B07}"/>
              </a:ext>
            </a:extLst>
          </p:cNvPr>
          <p:cNvSpPr txBox="1"/>
          <p:nvPr/>
        </p:nvSpPr>
        <p:spPr>
          <a:xfrm>
            <a:off x="847723" y="4331799"/>
            <a:ext cx="7467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현대 모비스에서 사용하는 카메라 센서 범위 전방 </a:t>
            </a:r>
            <a:r>
              <a:rPr lang="en-US" altLang="ko-KR" dirty="0">
                <a:latin typeface="+mn-ea"/>
              </a:rPr>
              <a:t>40m(</a:t>
            </a:r>
            <a:r>
              <a:rPr lang="ko-KR" altLang="en-US" dirty="0">
                <a:latin typeface="+mn-ea"/>
              </a:rPr>
              <a:t>보행자 인식</a:t>
            </a:r>
            <a:r>
              <a:rPr lang="en-US" altLang="ko-KR" dirty="0">
                <a:latin typeface="+mn-ea"/>
              </a:rPr>
              <a:t>)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2. </a:t>
            </a:r>
            <a:r>
              <a:rPr lang="ko-KR" altLang="en-US" dirty="0">
                <a:latin typeface="+mn-ea"/>
              </a:rPr>
              <a:t>해당 센서 범위를 토대로 작성된 </a:t>
            </a:r>
            <a:r>
              <a:rPr lang="ko-KR" altLang="en-US" sz="1800" i="0" u="none" strike="noStrike" baseline="0" dirty="0">
                <a:latin typeface="+mn-ea"/>
              </a:rPr>
              <a:t>충돌 위험도 판단 알고리즘의 경우</a:t>
            </a:r>
            <a:endParaRPr lang="en-US" altLang="ko-KR" sz="1800" i="0" u="none" strike="noStrike" baseline="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4128C-9987-41BA-9400-C026EEEFED7A}"/>
              </a:ext>
            </a:extLst>
          </p:cNvPr>
          <p:cNvSpPr txBox="1"/>
          <p:nvPr/>
        </p:nvSpPr>
        <p:spPr>
          <a:xfrm>
            <a:off x="1259632" y="5467350"/>
            <a:ext cx="6643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충돌 위험도 확률 </a:t>
            </a:r>
            <a:r>
              <a:rPr lang="en-US" altLang="ko-KR" dirty="0">
                <a:latin typeface="+mn-ea"/>
              </a:rPr>
              <a:t>70% : </a:t>
            </a:r>
            <a:r>
              <a:rPr lang="ko-KR" altLang="en-US" dirty="0">
                <a:latin typeface="+mn-ea"/>
              </a:rPr>
              <a:t>충돌 위험 알림</a:t>
            </a:r>
            <a:r>
              <a:rPr lang="en-US" altLang="ko-KR" dirty="0">
                <a:latin typeface="+mn-ea"/>
              </a:rPr>
              <a:t>, Active Seatbelt </a:t>
            </a:r>
            <a:r>
              <a:rPr lang="ko-KR" altLang="en-US" dirty="0">
                <a:latin typeface="+mn-ea"/>
              </a:rPr>
              <a:t>동작</a:t>
            </a:r>
            <a:r>
              <a:rPr lang="en-US" altLang="ko-KR" dirty="0">
                <a:latin typeface="+mn-ea"/>
              </a:rPr>
              <a:t> </a:t>
            </a:r>
          </a:p>
          <a:p>
            <a:r>
              <a:rPr lang="ko-KR" altLang="en-US" dirty="0">
                <a:latin typeface="+mn-ea"/>
              </a:rPr>
              <a:t>충돌 위험도 확률 </a:t>
            </a:r>
            <a:r>
              <a:rPr lang="en-US" altLang="ko-KR" dirty="0">
                <a:latin typeface="+mn-ea"/>
              </a:rPr>
              <a:t>90% : </a:t>
            </a:r>
            <a:r>
              <a:rPr lang="ko-KR" altLang="en-US" dirty="0">
                <a:latin typeface="+mn-ea"/>
              </a:rPr>
              <a:t>충돌이라고 판단</a:t>
            </a:r>
            <a:r>
              <a:rPr lang="en-US" altLang="ko-KR" dirty="0">
                <a:latin typeface="+mn-ea"/>
              </a:rPr>
              <a:t>, AEB</a:t>
            </a:r>
            <a:r>
              <a:rPr lang="ko-KR" altLang="en-US" dirty="0">
                <a:latin typeface="+mn-ea"/>
              </a:rPr>
              <a:t> 동작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BE3FD-8C35-4482-AA93-7AC4AA84C7A0}"/>
              </a:ext>
            </a:extLst>
          </p:cNvPr>
          <p:cNvSpPr txBox="1"/>
          <p:nvPr/>
        </p:nvSpPr>
        <p:spPr>
          <a:xfrm>
            <a:off x="1819483" y="3771332"/>
            <a:ext cx="5505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>
                <a:latin typeface="+mn-ea"/>
              </a:rPr>
              <a:t>[</a:t>
            </a:r>
            <a:r>
              <a:rPr lang="ko-KR" altLang="en-US" sz="1200" u="sng" dirty="0">
                <a:latin typeface="+mn-ea"/>
              </a:rPr>
              <a:t>참조</a:t>
            </a:r>
            <a:r>
              <a:rPr lang="en-US" altLang="ko-KR" sz="1200" u="sng" dirty="0">
                <a:latin typeface="+mn-ea"/>
              </a:rPr>
              <a:t>] </a:t>
            </a:r>
            <a:r>
              <a:rPr lang="ko-KR" altLang="en-US" sz="1200" u="sng" dirty="0">
                <a:latin typeface="+mn-ea"/>
              </a:rPr>
              <a:t>현대모비스</a:t>
            </a:r>
            <a:r>
              <a:rPr lang="en-US" altLang="ko-KR" sz="1200" u="sng" dirty="0">
                <a:latin typeface="+mn-ea"/>
              </a:rPr>
              <a:t>, </a:t>
            </a:r>
            <a:r>
              <a:rPr lang="ko-KR" altLang="en-US" sz="1200" i="1" u="sng" dirty="0">
                <a:latin typeface="+mn-ea"/>
              </a:rPr>
              <a:t>전방 차량 정보를 이용한 충돌 위험도 판단 알고리즘</a:t>
            </a:r>
            <a:r>
              <a:rPr lang="ko-KR" altLang="en-US" sz="1200" u="sng" dirty="0">
                <a:latin typeface="+mn-ea"/>
              </a:rPr>
              <a:t> </a:t>
            </a:r>
            <a:r>
              <a:rPr lang="en-US" altLang="ko-KR" sz="1200" u="sng" dirty="0">
                <a:latin typeface="+mn-ea"/>
              </a:rPr>
              <a:t>2013</a:t>
            </a:r>
          </a:p>
          <a:p>
            <a:endParaRPr lang="ko-KR" altLang="en-US" sz="1200" u="sng" dirty="0"/>
          </a:p>
        </p:txBody>
      </p:sp>
    </p:spTree>
    <p:extLst>
      <p:ext uri="{BB962C8B-B14F-4D97-AF65-F5344CB8AC3E}">
        <p14:creationId xmlns:p14="http://schemas.microsoft.com/office/powerpoint/2010/main" val="31382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목표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팀원 소개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6</a:t>
            </a:fld>
            <a:endParaRPr lang="ko-KR" altLang="en-US" dirty="0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0A2DCCEE-C361-4697-B617-C63BB75EF8F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4" y="1292521"/>
            <a:ext cx="1777077" cy="2410696"/>
          </a:xfr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067FE0B-BF9D-4FBD-8F49-CD018B4A1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458" y="1248534"/>
            <a:ext cx="1777077" cy="23435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344FD04-E1C0-4230-B562-134FA4FA7D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461" y="1340768"/>
            <a:ext cx="1777077" cy="22654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5B5BDD-7324-4058-B713-9161F6D13B60}"/>
              </a:ext>
            </a:extLst>
          </p:cNvPr>
          <p:cNvSpPr txBox="1"/>
          <p:nvPr/>
        </p:nvSpPr>
        <p:spPr>
          <a:xfrm>
            <a:off x="622344" y="381485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팀장 </a:t>
            </a:r>
            <a:r>
              <a:rPr lang="en-US" altLang="ko-KR" dirty="0"/>
              <a:t>: </a:t>
            </a:r>
            <a:r>
              <a:rPr lang="ko-KR" altLang="en-US" dirty="0" err="1"/>
              <a:t>김건주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FA0262-4CA4-41F5-85C6-800EB6CD7115}"/>
              </a:ext>
            </a:extLst>
          </p:cNvPr>
          <p:cNvSpPr txBox="1"/>
          <p:nvPr/>
        </p:nvSpPr>
        <p:spPr>
          <a:xfrm>
            <a:off x="3678452" y="3790478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 err="1"/>
              <a:t>백장현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ED3B68-5526-4A8C-9D9C-4566B4C604FA}"/>
              </a:ext>
            </a:extLst>
          </p:cNvPr>
          <p:cNvSpPr txBox="1"/>
          <p:nvPr/>
        </p:nvSpPr>
        <p:spPr>
          <a:xfrm>
            <a:off x="6733440" y="3737275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팀원 </a:t>
            </a:r>
            <a:r>
              <a:rPr lang="en-US" altLang="ko-KR" dirty="0"/>
              <a:t>: </a:t>
            </a:r>
            <a:r>
              <a:rPr lang="ko-KR" altLang="en-US" dirty="0"/>
              <a:t>허준영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302D4B-D8E6-4D96-928C-44A031CF9251}"/>
              </a:ext>
            </a:extLst>
          </p:cNvPr>
          <p:cNvSpPr txBox="1"/>
          <p:nvPr/>
        </p:nvSpPr>
        <p:spPr>
          <a:xfrm>
            <a:off x="3203511" y="4829831"/>
            <a:ext cx="31582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dirty="0" err="1"/>
              <a:t>Github</a:t>
            </a:r>
            <a:r>
              <a:rPr lang="en-US" altLang="ko-KR" sz="1600" dirty="0"/>
              <a:t> </a:t>
            </a:r>
            <a:r>
              <a:rPr lang="ko-KR" altLang="en-US" sz="1600" dirty="0"/>
              <a:t>관리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 err="1"/>
              <a:t>DarkNet</a:t>
            </a:r>
            <a:r>
              <a:rPr lang="en-US" altLang="ko-KR" sz="1600" dirty="0"/>
              <a:t> </a:t>
            </a:r>
            <a:r>
              <a:rPr lang="ko-KR" altLang="en-US" sz="1600" dirty="0"/>
              <a:t>네트워크 성능 비교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좌표 값 </a:t>
            </a:r>
            <a:r>
              <a:rPr lang="en-US" altLang="ko-KR" sz="1600" dirty="0"/>
              <a:t>Calibration </a:t>
            </a:r>
            <a:r>
              <a:rPr lang="ko-KR" altLang="en-US" sz="1600" dirty="0"/>
              <a:t>구현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단안카메라를 이용한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     object</a:t>
            </a:r>
            <a:r>
              <a:rPr lang="ko-KR" altLang="en-US" sz="1600" dirty="0"/>
              <a:t>의 거리 검출</a:t>
            </a:r>
            <a:endParaRPr lang="en-US" altLang="ko-KR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B8144F-E351-4E49-8C1D-A56E166403AA}"/>
              </a:ext>
            </a:extLst>
          </p:cNvPr>
          <p:cNvSpPr txBox="1"/>
          <p:nvPr/>
        </p:nvSpPr>
        <p:spPr>
          <a:xfrm>
            <a:off x="6348065" y="4829831"/>
            <a:ext cx="28434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dirty="0"/>
              <a:t>ROS</a:t>
            </a:r>
            <a:r>
              <a:rPr lang="ko-KR" altLang="en-US" sz="1600" dirty="0"/>
              <a:t> 통신 구현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/>
              <a:t>PWM</a:t>
            </a:r>
            <a:r>
              <a:rPr lang="ko-KR" altLang="en-US" sz="1600" dirty="0"/>
              <a:t>을 이용한 </a:t>
            </a:r>
            <a:r>
              <a:rPr lang="en-US" altLang="ko-KR" sz="1600" dirty="0"/>
              <a:t>AEB </a:t>
            </a:r>
            <a:r>
              <a:rPr lang="ko-KR" altLang="en-US" sz="1600" dirty="0"/>
              <a:t>구현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통합 </a:t>
            </a:r>
            <a:r>
              <a:rPr lang="en-US" altLang="ko-KR" sz="1600" dirty="0"/>
              <a:t>TEST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보고서 작성</a:t>
            </a:r>
            <a:endParaRPr lang="en-US" altLang="ko-KR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A25917-F661-467D-AFB7-B22F3A2CE34E}"/>
              </a:ext>
            </a:extLst>
          </p:cNvPr>
          <p:cNvSpPr txBox="1"/>
          <p:nvPr/>
        </p:nvSpPr>
        <p:spPr>
          <a:xfrm>
            <a:off x="221147" y="4870340"/>
            <a:ext cx="2904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dirty="0"/>
              <a:t>Kalman Filter </a:t>
            </a:r>
            <a:r>
              <a:rPr lang="ko-KR" altLang="en-US" sz="1600" dirty="0"/>
              <a:t>구현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/>
              <a:t>Collision Risk model </a:t>
            </a:r>
            <a:r>
              <a:rPr lang="ko-KR" altLang="en-US" sz="1600" dirty="0"/>
              <a:t>구현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600" dirty="0"/>
              <a:t>Thread </a:t>
            </a:r>
            <a:r>
              <a:rPr lang="ko-KR" altLang="en-US" sz="1600" dirty="0"/>
              <a:t>관리</a:t>
            </a: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/>
              <a:t>통합 </a:t>
            </a:r>
            <a:r>
              <a:rPr lang="en-US" altLang="ko-KR" sz="1600" dirty="0"/>
              <a:t>TEST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D61786-F280-4C6A-80A0-F315D28E246B}"/>
              </a:ext>
            </a:extLst>
          </p:cNvPr>
          <p:cNvSpPr txBox="1"/>
          <p:nvPr/>
        </p:nvSpPr>
        <p:spPr>
          <a:xfrm>
            <a:off x="299178" y="45010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역할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2B6BEB-F581-4BBB-BF00-86EF08215FE5}"/>
              </a:ext>
            </a:extLst>
          </p:cNvPr>
          <p:cNvSpPr txBox="1"/>
          <p:nvPr/>
        </p:nvSpPr>
        <p:spPr>
          <a:xfrm>
            <a:off x="3323621" y="44604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역할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074826-FB03-444B-ABAB-83E680C39B05}"/>
              </a:ext>
            </a:extLst>
          </p:cNvPr>
          <p:cNvSpPr txBox="1"/>
          <p:nvPr/>
        </p:nvSpPr>
        <p:spPr>
          <a:xfrm>
            <a:off x="6420292" y="44604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319458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내용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전체 시스템</a:t>
            </a:r>
            <a:r>
              <a:rPr lang="en-US" altLang="ko-KR" dirty="0"/>
              <a:t> </a:t>
            </a:r>
            <a:r>
              <a:rPr lang="ko-KR" altLang="en-US" dirty="0"/>
              <a:t>구성도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7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CA29A18-EBCD-4C29-8EE6-7CB65C88F9E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069" y="1012510"/>
            <a:ext cx="4797861" cy="497505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B18C47-58A3-4404-8445-B1F09F6112B5}"/>
              </a:ext>
            </a:extLst>
          </p:cNvPr>
          <p:cNvSpPr txBox="1"/>
          <p:nvPr/>
        </p:nvSpPr>
        <p:spPr>
          <a:xfrm>
            <a:off x="2278576" y="5328063"/>
            <a:ext cx="12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rgbClr val="FF00FF"/>
                </a:solidFill>
              </a:rPr>
              <a:t>CCTV_Person</a:t>
            </a:r>
            <a:endParaRPr lang="ko-KR" altLang="en-US" sz="1400" b="1" dirty="0">
              <a:solidFill>
                <a:srgbClr val="FF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87162-1E49-403D-B45D-A183943AE781}"/>
              </a:ext>
            </a:extLst>
          </p:cNvPr>
          <p:cNvSpPr txBox="1"/>
          <p:nvPr/>
        </p:nvSpPr>
        <p:spPr>
          <a:xfrm>
            <a:off x="1979712" y="3769135"/>
            <a:ext cx="1481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rgbClr val="00B050"/>
                </a:solidFill>
              </a:rPr>
              <a:t>CCTV_Car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FE48BB-E23F-46F2-B89B-4B5EB7783828}"/>
              </a:ext>
            </a:extLst>
          </p:cNvPr>
          <p:cNvSpPr txBox="1"/>
          <p:nvPr/>
        </p:nvSpPr>
        <p:spPr>
          <a:xfrm>
            <a:off x="3069069" y="4581128"/>
            <a:ext cx="1481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7030A0"/>
                </a:solidFill>
              </a:rPr>
              <a:t>Crash Area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76A38-A1C9-40C0-ADFA-9E190D340796}"/>
              </a:ext>
            </a:extLst>
          </p:cNvPr>
          <p:cNvSpPr txBox="1"/>
          <p:nvPr/>
        </p:nvSpPr>
        <p:spPr>
          <a:xfrm>
            <a:off x="3602567" y="5985871"/>
            <a:ext cx="1938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3-1 Testbed </a:t>
            </a:r>
            <a:r>
              <a:rPr lang="ko-KR" altLang="en-US" sz="1200" dirty="0"/>
              <a:t>구성도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5438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8AA49-C4C6-47A9-BC67-26959F484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내용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8EA04D1-6CEE-464B-BDE9-397B72BE0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2. H/W </a:t>
            </a:r>
            <a:r>
              <a:rPr lang="ko-KR" altLang="en-US" dirty="0"/>
              <a:t>구성도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73A601-B514-41A4-9148-D30E4C0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8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92B7CAB-E3EA-4C73-BFDC-C79E85D2FF50}"/>
              </a:ext>
            </a:extLst>
          </p:cNvPr>
          <p:cNvGrpSpPr/>
          <p:nvPr/>
        </p:nvGrpSpPr>
        <p:grpSpPr>
          <a:xfrm>
            <a:off x="899592" y="1219912"/>
            <a:ext cx="3507684" cy="5019143"/>
            <a:chOff x="5723099" y="1170324"/>
            <a:chExt cx="3724587" cy="521187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B93FFDA-99D5-482A-82C3-CEA7FD01370A}"/>
                </a:ext>
              </a:extLst>
            </p:cNvPr>
            <p:cNvSpPr/>
            <p:nvPr/>
          </p:nvSpPr>
          <p:spPr>
            <a:xfrm>
              <a:off x="5724128" y="5625442"/>
              <a:ext cx="3419872" cy="7567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D2B344-FC17-43D4-A2D8-1BD5BB37BB3F}"/>
                </a:ext>
              </a:extLst>
            </p:cNvPr>
            <p:cNvSpPr txBox="1"/>
            <p:nvPr/>
          </p:nvSpPr>
          <p:spPr>
            <a:xfrm>
              <a:off x="6101916" y="5790941"/>
              <a:ext cx="2664296" cy="4122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/>
                <a:t>Jetson Xavier</a:t>
              </a:r>
              <a:endParaRPr lang="ko-KR" altLang="en-US" sz="2000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3EB9339-AE30-413B-889F-A334EDE074D8}"/>
                </a:ext>
              </a:extLst>
            </p:cNvPr>
            <p:cNvSpPr/>
            <p:nvPr/>
          </p:nvSpPr>
          <p:spPr>
            <a:xfrm>
              <a:off x="5723099" y="2617758"/>
              <a:ext cx="3419873" cy="2971482"/>
            </a:xfrm>
            <a:prstGeom prst="roundRect">
              <a:avLst>
                <a:gd name="adj" fmla="val 489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3CE461A-8749-46D4-9945-415A0A810DA0}"/>
                </a:ext>
              </a:extLst>
            </p:cNvPr>
            <p:cNvSpPr/>
            <p:nvPr/>
          </p:nvSpPr>
          <p:spPr>
            <a:xfrm>
              <a:off x="5788546" y="5083156"/>
              <a:ext cx="3292301" cy="432048"/>
            </a:xfrm>
            <a:prstGeom prst="roundRect">
              <a:avLst>
                <a:gd name="adj" fmla="val 292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7C7621-B16E-49C7-9DE7-E24075CC06CB}"/>
                </a:ext>
              </a:extLst>
            </p:cNvPr>
            <p:cNvSpPr txBox="1"/>
            <p:nvPr/>
          </p:nvSpPr>
          <p:spPr>
            <a:xfrm>
              <a:off x="6223874" y="5086398"/>
              <a:ext cx="2574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Power Management</a:t>
              </a:r>
              <a:endParaRPr lang="ko-KR" altLang="en-US" dirty="0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9F350E-F1FA-4837-B164-472208798F5B}"/>
                </a:ext>
              </a:extLst>
            </p:cNvPr>
            <p:cNvSpPr/>
            <p:nvPr/>
          </p:nvSpPr>
          <p:spPr>
            <a:xfrm>
              <a:off x="5788546" y="3717030"/>
              <a:ext cx="3310713" cy="1296144"/>
            </a:xfrm>
            <a:prstGeom prst="roundRect">
              <a:avLst>
                <a:gd name="adj" fmla="val 58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238FB62-19A6-49E5-8F27-C03923ECE72E}"/>
                </a:ext>
              </a:extLst>
            </p:cNvPr>
            <p:cNvSpPr/>
            <p:nvPr/>
          </p:nvSpPr>
          <p:spPr>
            <a:xfrm>
              <a:off x="8003607" y="4269792"/>
              <a:ext cx="1025068" cy="5676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C07BFF-64A1-4E1A-A488-BFBB5C7FACDF}"/>
                </a:ext>
              </a:extLst>
            </p:cNvPr>
            <p:cNvSpPr txBox="1"/>
            <p:nvPr/>
          </p:nvSpPr>
          <p:spPr>
            <a:xfrm>
              <a:off x="8216381" y="4365581"/>
              <a:ext cx="871297" cy="34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/>
                <a:t>Wifi</a:t>
              </a:r>
              <a:endParaRPr lang="ko-KR" altLang="en-US" sz="1600" dirty="0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CE08781-E257-4FEE-9CC3-34A01BD7F2BE}"/>
                </a:ext>
              </a:extLst>
            </p:cNvPr>
            <p:cNvSpPr/>
            <p:nvPr/>
          </p:nvSpPr>
          <p:spPr>
            <a:xfrm>
              <a:off x="7524328" y="1957121"/>
              <a:ext cx="1619672" cy="6206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2805C0-1DDE-4718-9C32-6B1765E20963}"/>
                </a:ext>
              </a:extLst>
            </p:cNvPr>
            <p:cNvSpPr txBox="1"/>
            <p:nvPr/>
          </p:nvSpPr>
          <p:spPr>
            <a:xfrm>
              <a:off x="7746152" y="2080618"/>
              <a:ext cx="1176023" cy="34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/>
                <a:t>DarkNet</a:t>
              </a:r>
              <a:endParaRPr lang="ko-KR" altLang="en-US" sz="1600" dirty="0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8249BF7-4F56-4D55-AAF2-FB00061BA968}"/>
                </a:ext>
              </a:extLst>
            </p:cNvPr>
            <p:cNvSpPr/>
            <p:nvPr/>
          </p:nvSpPr>
          <p:spPr>
            <a:xfrm>
              <a:off x="5724126" y="1170324"/>
              <a:ext cx="3419873" cy="75675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B8D25D-3B7F-48C3-91E1-F9A5C024FAD8}"/>
                </a:ext>
              </a:extLst>
            </p:cNvPr>
            <p:cNvSpPr txBox="1"/>
            <p:nvPr/>
          </p:nvSpPr>
          <p:spPr>
            <a:xfrm>
              <a:off x="5886353" y="1232784"/>
              <a:ext cx="1421951" cy="602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Application</a:t>
              </a:r>
            </a:p>
            <a:p>
              <a:pPr algn="ctr"/>
              <a:r>
                <a:rPr lang="en-US" altLang="ko-KR" sz="1600" dirty="0"/>
                <a:t>(Yolo3, etc.)</a:t>
              </a:r>
              <a:endParaRPr lang="ko-KR" altLang="en-US" sz="1600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6E02CF61-35C7-41DF-B5BD-AA62CC42196B}"/>
                </a:ext>
              </a:extLst>
            </p:cNvPr>
            <p:cNvSpPr/>
            <p:nvPr/>
          </p:nvSpPr>
          <p:spPr>
            <a:xfrm>
              <a:off x="7477994" y="1241945"/>
              <a:ext cx="1536310" cy="62068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6353DC-4996-4772-817A-5B845F421CD9}"/>
                </a:ext>
              </a:extLst>
            </p:cNvPr>
            <p:cNvSpPr txBox="1"/>
            <p:nvPr/>
          </p:nvSpPr>
          <p:spPr>
            <a:xfrm>
              <a:off x="7431462" y="1352532"/>
              <a:ext cx="2016224" cy="34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Deep learning</a:t>
              </a:r>
              <a:endParaRPr lang="ko-KR" altLang="en-US" sz="1600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950F843-AECF-47DD-B630-CE5E1A636465}"/>
                </a:ext>
              </a:extLst>
            </p:cNvPr>
            <p:cNvSpPr/>
            <p:nvPr/>
          </p:nvSpPr>
          <p:spPr>
            <a:xfrm>
              <a:off x="5829898" y="4271625"/>
              <a:ext cx="1025068" cy="5676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AFC6F82-8F97-402F-93BA-0341268F6372}"/>
                </a:ext>
              </a:extLst>
            </p:cNvPr>
            <p:cNvSpPr/>
            <p:nvPr/>
          </p:nvSpPr>
          <p:spPr>
            <a:xfrm>
              <a:off x="6907347" y="4257142"/>
              <a:ext cx="1025068" cy="5676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29C9E7F-9C5F-41E1-A6A0-359F4866BC36}"/>
                </a:ext>
              </a:extLst>
            </p:cNvPr>
            <p:cNvSpPr txBox="1"/>
            <p:nvPr/>
          </p:nvSpPr>
          <p:spPr>
            <a:xfrm>
              <a:off x="5874772" y="4347779"/>
              <a:ext cx="1172408" cy="34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Camera</a:t>
              </a:r>
              <a:endParaRPr lang="ko-KR" altLang="en-US" sz="1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2737D6-790A-4732-AECC-EC061C90ACBD}"/>
                </a:ext>
              </a:extLst>
            </p:cNvPr>
            <p:cNvSpPr txBox="1"/>
            <p:nvPr/>
          </p:nvSpPr>
          <p:spPr>
            <a:xfrm>
              <a:off x="7115914" y="4351631"/>
              <a:ext cx="871297" cy="34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USB</a:t>
              </a:r>
              <a:endParaRPr lang="ko-KR" altLang="en-US" sz="1600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D023A632-60ED-4FC8-8EDF-4BB4A8579F5E}"/>
                </a:ext>
              </a:extLst>
            </p:cNvPr>
            <p:cNvSpPr/>
            <p:nvPr/>
          </p:nvSpPr>
          <p:spPr>
            <a:xfrm>
              <a:off x="5724126" y="1963597"/>
              <a:ext cx="1670709" cy="62068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E5B5FF0-CA18-4197-AFDD-09AE606E32ED}"/>
                </a:ext>
              </a:extLst>
            </p:cNvPr>
            <p:cNvSpPr txBox="1"/>
            <p:nvPr/>
          </p:nvSpPr>
          <p:spPr>
            <a:xfrm>
              <a:off x="5814353" y="2084368"/>
              <a:ext cx="1709974" cy="34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ROS(Melodic)</a:t>
              </a:r>
              <a:endParaRPr lang="ko-KR" altLang="en-US" sz="1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A3EC70-0C3E-488E-BD7C-7A18FC4192FD}"/>
                </a:ext>
              </a:extLst>
            </p:cNvPr>
            <p:cNvSpPr txBox="1"/>
            <p:nvPr/>
          </p:nvSpPr>
          <p:spPr>
            <a:xfrm>
              <a:off x="6957434" y="3796085"/>
              <a:ext cx="925838" cy="3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Driver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F5A1E38-BA7B-442D-81C1-9CC50C49C122}"/>
                </a:ext>
              </a:extLst>
            </p:cNvPr>
            <p:cNvSpPr txBox="1"/>
            <p:nvPr/>
          </p:nvSpPr>
          <p:spPr>
            <a:xfrm>
              <a:off x="6228184" y="2780928"/>
              <a:ext cx="2570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Linux</a:t>
              </a:r>
              <a:r>
                <a:rPr lang="ko-KR" altLang="en-US" dirty="0"/>
                <a:t> </a:t>
              </a:r>
              <a:r>
                <a:rPr lang="en-US" altLang="ko-KR" dirty="0"/>
                <a:t>(Ubuntu</a:t>
              </a:r>
              <a:r>
                <a:rPr lang="ko-KR" altLang="en-US" dirty="0"/>
                <a:t> </a:t>
              </a:r>
              <a:r>
                <a:rPr lang="en-US" altLang="ko-KR" dirty="0"/>
                <a:t>16.04)</a:t>
              </a:r>
              <a:endParaRPr lang="ko-KR" altLang="en-US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8EF32133-C591-44E3-B794-70CACF60F9A4}"/>
              </a:ext>
            </a:extLst>
          </p:cNvPr>
          <p:cNvSpPr txBox="1"/>
          <p:nvPr/>
        </p:nvSpPr>
        <p:spPr>
          <a:xfrm>
            <a:off x="2014875" y="886293"/>
            <a:ext cx="91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 CCTV</a:t>
            </a:r>
            <a:endParaRPr lang="ko-KR" altLang="en-US" sz="16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F0E612-DC46-4BA5-8AC9-A35F9FD6F145}"/>
              </a:ext>
            </a:extLst>
          </p:cNvPr>
          <p:cNvGrpSpPr/>
          <p:nvPr/>
        </p:nvGrpSpPr>
        <p:grpSpPr>
          <a:xfrm>
            <a:off x="5072369" y="1183860"/>
            <a:ext cx="3582596" cy="5019143"/>
            <a:chOff x="5723099" y="1170324"/>
            <a:chExt cx="3804131" cy="5211874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C07BE150-F1F4-4C6F-A031-CBBE4EDEB0B3}"/>
                </a:ext>
              </a:extLst>
            </p:cNvPr>
            <p:cNvSpPr/>
            <p:nvPr/>
          </p:nvSpPr>
          <p:spPr>
            <a:xfrm>
              <a:off x="5724128" y="5625442"/>
              <a:ext cx="3419872" cy="75675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8E5C85-4C5E-4089-AEA3-59F30130F44E}"/>
                </a:ext>
              </a:extLst>
            </p:cNvPr>
            <p:cNvSpPr txBox="1"/>
            <p:nvPr/>
          </p:nvSpPr>
          <p:spPr>
            <a:xfrm>
              <a:off x="6101916" y="5790941"/>
              <a:ext cx="2664296" cy="4122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/>
                <a:t>Jetson Nano</a:t>
              </a:r>
              <a:endParaRPr lang="ko-KR" altLang="en-US" sz="2000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E84D7E5-29D5-4D7D-BE8E-A1FC7942A6A0}"/>
                </a:ext>
              </a:extLst>
            </p:cNvPr>
            <p:cNvSpPr/>
            <p:nvPr/>
          </p:nvSpPr>
          <p:spPr>
            <a:xfrm>
              <a:off x="5723099" y="2617758"/>
              <a:ext cx="3419873" cy="2971482"/>
            </a:xfrm>
            <a:prstGeom prst="roundRect">
              <a:avLst>
                <a:gd name="adj" fmla="val 489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7D6EFE7C-464D-4D3A-93D0-C9CC1D2EBA0F}"/>
                </a:ext>
              </a:extLst>
            </p:cNvPr>
            <p:cNvSpPr/>
            <p:nvPr/>
          </p:nvSpPr>
          <p:spPr>
            <a:xfrm>
              <a:off x="5788546" y="5083156"/>
              <a:ext cx="3292301" cy="432048"/>
            </a:xfrm>
            <a:prstGeom prst="roundRect">
              <a:avLst>
                <a:gd name="adj" fmla="val 292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5BB76D-084E-44D7-A55E-4C78F0253EAF}"/>
                </a:ext>
              </a:extLst>
            </p:cNvPr>
            <p:cNvSpPr txBox="1"/>
            <p:nvPr/>
          </p:nvSpPr>
          <p:spPr>
            <a:xfrm>
              <a:off x="6223874" y="5086398"/>
              <a:ext cx="2574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Power Management</a:t>
              </a:r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E30DB226-EC1E-4398-91B9-425599602B8D}"/>
                </a:ext>
              </a:extLst>
            </p:cNvPr>
            <p:cNvSpPr/>
            <p:nvPr/>
          </p:nvSpPr>
          <p:spPr>
            <a:xfrm>
              <a:off x="5788546" y="3717030"/>
              <a:ext cx="3310713" cy="1296144"/>
            </a:xfrm>
            <a:prstGeom prst="roundRect">
              <a:avLst>
                <a:gd name="adj" fmla="val 58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9A34110F-34BB-46B3-9C77-A39E66F52F8E}"/>
                </a:ext>
              </a:extLst>
            </p:cNvPr>
            <p:cNvSpPr/>
            <p:nvPr/>
          </p:nvSpPr>
          <p:spPr>
            <a:xfrm>
              <a:off x="8003607" y="4269792"/>
              <a:ext cx="1025068" cy="5676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28681B5-4C5A-41EE-BDBF-51662C96003A}"/>
                </a:ext>
              </a:extLst>
            </p:cNvPr>
            <p:cNvSpPr txBox="1"/>
            <p:nvPr/>
          </p:nvSpPr>
          <p:spPr>
            <a:xfrm>
              <a:off x="8216381" y="4365581"/>
              <a:ext cx="871297" cy="34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/>
                <a:t>Wifi</a:t>
              </a:r>
              <a:endParaRPr lang="ko-KR" altLang="en-US" sz="1600" dirty="0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283237D2-DE15-4DC6-BED2-994EA09B6889}"/>
                </a:ext>
              </a:extLst>
            </p:cNvPr>
            <p:cNvSpPr/>
            <p:nvPr/>
          </p:nvSpPr>
          <p:spPr>
            <a:xfrm>
              <a:off x="5724126" y="1170324"/>
              <a:ext cx="3419873" cy="75675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5879A46-57E7-4D97-84E2-418B89542E50}"/>
                </a:ext>
              </a:extLst>
            </p:cNvPr>
            <p:cNvSpPr txBox="1"/>
            <p:nvPr/>
          </p:nvSpPr>
          <p:spPr>
            <a:xfrm>
              <a:off x="5886353" y="1232784"/>
              <a:ext cx="1421951" cy="602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Application</a:t>
              </a:r>
            </a:p>
            <a:p>
              <a:pPr algn="ctr"/>
              <a:r>
                <a:rPr lang="en-US" altLang="ko-KR" sz="1600" dirty="0"/>
                <a:t>(PWM, etc.)</a:t>
              </a:r>
              <a:endParaRPr lang="ko-KR" altLang="en-US" sz="1600" dirty="0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7C3E1EC2-4210-468B-9DE5-28A9D22A6BC3}"/>
                </a:ext>
              </a:extLst>
            </p:cNvPr>
            <p:cNvSpPr/>
            <p:nvPr/>
          </p:nvSpPr>
          <p:spPr>
            <a:xfrm>
              <a:off x="7477994" y="1241945"/>
              <a:ext cx="1536310" cy="62068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9CCB4CC-C890-4639-8E8B-72433CA25E16}"/>
                </a:ext>
              </a:extLst>
            </p:cNvPr>
            <p:cNvSpPr txBox="1"/>
            <p:nvPr/>
          </p:nvSpPr>
          <p:spPr>
            <a:xfrm>
              <a:off x="7511007" y="1354486"/>
              <a:ext cx="2016223" cy="34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Kalman Filter</a:t>
              </a:r>
              <a:endParaRPr lang="ko-KR" altLang="en-US" sz="1600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E382B2FB-3F14-4A22-9E25-D4B3C95D3576}"/>
                </a:ext>
              </a:extLst>
            </p:cNvPr>
            <p:cNvSpPr/>
            <p:nvPr/>
          </p:nvSpPr>
          <p:spPr>
            <a:xfrm>
              <a:off x="5829898" y="4271625"/>
              <a:ext cx="1025068" cy="5676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779ADA59-FDB6-4A82-99E6-8FCE27534AB3}"/>
                </a:ext>
              </a:extLst>
            </p:cNvPr>
            <p:cNvSpPr/>
            <p:nvPr/>
          </p:nvSpPr>
          <p:spPr>
            <a:xfrm>
              <a:off x="6907347" y="4257142"/>
              <a:ext cx="1025068" cy="5676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30AAC03-9BFB-4207-A104-A429F51814CB}"/>
                </a:ext>
              </a:extLst>
            </p:cNvPr>
            <p:cNvSpPr txBox="1"/>
            <p:nvPr/>
          </p:nvSpPr>
          <p:spPr>
            <a:xfrm>
              <a:off x="5874772" y="4347779"/>
              <a:ext cx="1172408" cy="34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Motor</a:t>
              </a:r>
              <a:endParaRPr lang="ko-KR" altLang="en-US" sz="16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370D94D-9393-44C1-B746-8EC02346236B}"/>
                </a:ext>
              </a:extLst>
            </p:cNvPr>
            <p:cNvSpPr txBox="1"/>
            <p:nvPr/>
          </p:nvSpPr>
          <p:spPr>
            <a:xfrm>
              <a:off x="6895679" y="4363440"/>
              <a:ext cx="1172408" cy="317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Bluetooth </a:t>
              </a:r>
              <a:endParaRPr lang="ko-KR" altLang="en-US" sz="1400" dirty="0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A7F55C43-BFA5-44D9-A169-3CAC6746F31A}"/>
                </a:ext>
              </a:extLst>
            </p:cNvPr>
            <p:cNvSpPr/>
            <p:nvPr/>
          </p:nvSpPr>
          <p:spPr>
            <a:xfrm>
              <a:off x="5724126" y="1963597"/>
              <a:ext cx="3418846" cy="62068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40AD0AB-F332-4393-A4E0-5607216C3886}"/>
                </a:ext>
              </a:extLst>
            </p:cNvPr>
            <p:cNvSpPr txBox="1"/>
            <p:nvPr/>
          </p:nvSpPr>
          <p:spPr>
            <a:xfrm>
              <a:off x="6656021" y="2073658"/>
              <a:ext cx="1709974" cy="348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ROS(Melodic)</a:t>
              </a:r>
              <a:endParaRPr lang="ko-KR" alt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63DE451-D37D-47E0-ACAA-A5D1CA728E74}"/>
                </a:ext>
              </a:extLst>
            </p:cNvPr>
            <p:cNvSpPr txBox="1"/>
            <p:nvPr/>
          </p:nvSpPr>
          <p:spPr>
            <a:xfrm>
              <a:off x="6957434" y="3796085"/>
              <a:ext cx="925838" cy="3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Driver</a:t>
              </a:r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178B39-0545-4ABF-8626-079C8044C6A0}"/>
                </a:ext>
              </a:extLst>
            </p:cNvPr>
            <p:cNvSpPr txBox="1"/>
            <p:nvPr/>
          </p:nvSpPr>
          <p:spPr>
            <a:xfrm>
              <a:off x="6228184" y="2780928"/>
              <a:ext cx="2570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Linux</a:t>
              </a:r>
              <a:r>
                <a:rPr lang="ko-KR" altLang="en-US" dirty="0"/>
                <a:t> </a:t>
              </a:r>
              <a:r>
                <a:rPr lang="en-US" altLang="ko-KR" dirty="0"/>
                <a:t>(Ubuntu</a:t>
              </a:r>
              <a:r>
                <a:rPr lang="ko-KR" altLang="en-US" dirty="0"/>
                <a:t> </a:t>
              </a:r>
              <a:r>
                <a:rPr lang="en-US" altLang="ko-KR" dirty="0"/>
                <a:t>16.04)</a:t>
              </a:r>
              <a:endParaRPr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393567-E6E4-4109-8348-F5C6576BD79B}"/>
              </a:ext>
            </a:extLst>
          </p:cNvPr>
          <p:cNvSpPr txBox="1"/>
          <p:nvPr/>
        </p:nvSpPr>
        <p:spPr>
          <a:xfrm>
            <a:off x="6092799" y="823487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2. User Car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87F30-E355-4110-9299-5E28209579AC}"/>
              </a:ext>
            </a:extLst>
          </p:cNvPr>
          <p:cNvSpPr txBox="1"/>
          <p:nvPr/>
        </p:nvSpPr>
        <p:spPr>
          <a:xfrm>
            <a:off x="3561947" y="6239055"/>
            <a:ext cx="2020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3-2 </a:t>
            </a:r>
            <a:r>
              <a:rPr lang="ko-KR" altLang="en-US" sz="1200" dirty="0"/>
              <a:t>아키텍처</a:t>
            </a:r>
            <a:r>
              <a:rPr lang="en-US" altLang="ko-KR" sz="1200" dirty="0"/>
              <a:t> </a:t>
            </a:r>
            <a:r>
              <a:rPr lang="ko-KR" altLang="en-US" sz="1200" dirty="0"/>
              <a:t>구성도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28964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33CC33"/>
          </a:solidFill>
          <a:prstDash val="sys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11963</TotalTime>
  <Words>1254</Words>
  <Application>Microsoft Office PowerPoint</Application>
  <PresentationFormat>화면 슬라이드 쇼(4:3)</PresentationFormat>
  <Paragraphs>313</Paragraphs>
  <Slides>34</Slides>
  <Notes>3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굴림</vt:lpstr>
      <vt:lpstr>나눔바른고딕</vt:lpstr>
      <vt:lpstr>맑은 고딕</vt:lpstr>
      <vt:lpstr>Arial</vt:lpstr>
      <vt:lpstr>Cambria Math</vt:lpstr>
      <vt:lpstr>Office 테마</vt:lpstr>
      <vt:lpstr>PowerPoint 프레젠테이션</vt:lpstr>
      <vt:lpstr>목차</vt:lpstr>
      <vt:lpstr>1. 프로젝트 소개</vt:lpstr>
      <vt:lpstr>1. 프로젝트 소개</vt:lpstr>
      <vt:lpstr>1. 프로젝트 소개</vt:lpstr>
      <vt:lpstr>2. 프로젝트 목표</vt:lpstr>
      <vt:lpstr>2. 프로젝트 목표</vt:lpstr>
      <vt:lpstr>3. 프로젝트 내용</vt:lpstr>
      <vt:lpstr>3. 프로젝트 내용</vt:lpstr>
      <vt:lpstr>3. 프로젝트 내용</vt:lpstr>
      <vt:lpstr>3. 프로젝트 내용</vt:lpstr>
      <vt:lpstr>3. 프로젝트 내용</vt:lpstr>
      <vt:lpstr>3. 프로젝트 내용</vt:lpstr>
      <vt:lpstr>3. 프로젝트 내용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4. 프로젝트 결과</vt:lpstr>
      <vt:lpstr>5. 결과</vt:lpstr>
      <vt:lpstr>5. 결과</vt:lpstr>
      <vt:lpstr>PowerPoint 프레젠테이션</vt:lpstr>
      <vt:lpstr>첨부</vt:lpstr>
      <vt:lpstr>첨부</vt:lpstr>
      <vt:lpstr>첨부</vt:lpstr>
      <vt:lpstr>첨부</vt:lpstr>
      <vt:lpstr>첨부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채일성</dc:creator>
  <cp:lastModifiedBy>user</cp:lastModifiedBy>
  <cp:revision>1039</cp:revision>
  <dcterms:created xsi:type="dcterms:W3CDTF">2014-11-28T02:03:50Z</dcterms:created>
  <dcterms:modified xsi:type="dcterms:W3CDTF">2020-10-27T07:08:03Z</dcterms:modified>
</cp:coreProperties>
</file>